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7"/>
  </p:notesMasterIdLst>
  <p:handoutMasterIdLst>
    <p:handoutMasterId r:id="rId58"/>
  </p:handoutMasterIdLst>
  <p:sldIdLst>
    <p:sldId id="259" r:id="rId3"/>
    <p:sldId id="267" r:id="rId4"/>
    <p:sldId id="334" r:id="rId5"/>
    <p:sldId id="289" r:id="rId6"/>
    <p:sldId id="341" r:id="rId7"/>
    <p:sldId id="309" r:id="rId8"/>
    <p:sldId id="271" r:id="rId9"/>
    <p:sldId id="269" r:id="rId10"/>
    <p:sldId id="339" r:id="rId11"/>
    <p:sldId id="338" r:id="rId12"/>
    <p:sldId id="310" r:id="rId13"/>
    <p:sldId id="306" r:id="rId14"/>
    <p:sldId id="257" r:id="rId15"/>
    <p:sldId id="279" r:id="rId16"/>
    <p:sldId id="333" r:id="rId17"/>
    <p:sldId id="280" r:id="rId18"/>
    <p:sldId id="307" r:id="rId19"/>
    <p:sldId id="292" r:id="rId20"/>
    <p:sldId id="293" r:id="rId21"/>
    <p:sldId id="284" r:id="rId22"/>
    <p:sldId id="285" r:id="rId23"/>
    <p:sldId id="287" r:id="rId24"/>
    <p:sldId id="336" r:id="rId25"/>
    <p:sldId id="295" r:id="rId26"/>
    <p:sldId id="298" r:id="rId27"/>
    <p:sldId id="277" r:id="rId28"/>
    <p:sldId id="297" r:id="rId29"/>
    <p:sldId id="337" r:id="rId30"/>
    <p:sldId id="323" r:id="rId31"/>
    <p:sldId id="308" r:id="rId32"/>
    <p:sldId id="324" r:id="rId33"/>
    <p:sldId id="326" r:id="rId34"/>
    <p:sldId id="274" r:id="rId35"/>
    <p:sldId id="325" r:id="rId36"/>
    <p:sldId id="276" r:id="rId37"/>
    <p:sldId id="312" r:id="rId38"/>
    <p:sldId id="313" r:id="rId39"/>
    <p:sldId id="314" r:id="rId40"/>
    <p:sldId id="315" r:id="rId41"/>
    <p:sldId id="281" r:id="rId42"/>
    <p:sldId id="316" r:id="rId43"/>
    <p:sldId id="318" r:id="rId44"/>
    <p:sldId id="288" r:id="rId45"/>
    <p:sldId id="327" r:id="rId46"/>
    <p:sldId id="299" r:id="rId47"/>
    <p:sldId id="256" r:id="rId48"/>
    <p:sldId id="332" r:id="rId49"/>
    <p:sldId id="286" r:id="rId50"/>
    <p:sldId id="266" r:id="rId51"/>
    <p:sldId id="340" r:id="rId52"/>
    <p:sldId id="296" r:id="rId53"/>
    <p:sldId id="301" r:id="rId54"/>
    <p:sldId id="260" r:id="rId55"/>
    <p:sldId id="26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6947" userDrawn="1">
          <p15:clr>
            <a:srgbClr val="A4A3A4"/>
          </p15:clr>
        </p15:guide>
        <p15:guide id="3" orient="horz" pos="1797" userDrawn="1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981" userDrawn="1">
          <p15:clr>
            <a:srgbClr val="A4A3A4"/>
          </p15:clr>
        </p15:guide>
        <p15:guide id="7" orient="horz" pos="300" userDrawn="1">
          <p15:clr>
            <a:srgbClr val="A4A3A4"/>
          </p15:clr>
        </p15:guide>
        <p15:guide id="8" pos="529" userDrawn="1">
          <p15:clr>
            <a:srgbClr val="A4A3A4"/>
          </p15:clr>
        </p15:guide>
        <p15:guide id="9" pos="2774" userDrawn="1">
          <p15:clr>
            <a:srgbClr val="A4A3A4"/>
          </p15:clr>
        </p15:guide>
        <p15:guide id="10" pos="7680" userDrawn="1">
          <p15:clr>
            <a:srgbClr val="A4A3A4"/>
          </p15:clr>
        </p15:guide>
        <p15:guide id="11" pos="7" userDrawn="1">
          <p15:clr>
            <a:srgbClr val="A4A3A4"/>
          </p15:clr>
        </p15:guide>
        <p15:guide id="12" pos="1391" userDrawn="1">
          <p15:clr>
            <a:srgbClr val="A4A3A4"/>
          </p15:clr>
        </p15:guide>
        <p15:guide id="13" pos="43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363"/>
    <a:srgbClr val="ECE4F8"/>
    <a:srgbClr val="DACBF1"/>
    <a:srgbClr val="FA653D"/>
    <a:srgbClr val="F9643E"/>
    <a:srgbClr val="E95364"/>
    <a:srgbClr val="E24B74"/>
    <a:srgbClr val="CB3BB7"/>
    <a:srgbClr val="9E3AFF"/>
    <a:srgbClr val="E0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349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996" y="102"/>
      </p:cViewPr>
      <p:guideLst>
        <p:guide orient="horz" pos="3249"/>
        <p:guide pos="6947"/>
        <p:guide orient="horz" pos="1797"/>
        <p:guide orient="horz" pos="1933"/>
        <p:guide orient="horz" pos="958"/>
        <p:guide orient="horz" pos="981"/>
        <p:guide orient="horz" pos="300"/>
        <p:guide pos="529"/>
        <p:guide pos="2774"/>
        <p:guide pos="7680"/>
        <p:guide pos="7"/>
        <p:guide pos="1391"/>
        <p:guide pos="43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0266C1-AE6D-BE44-3CF5-18BE58781D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38B6EE-0AC7-8D0A-8532-841DF6E9D4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46252-BA01-4BC1-AD0D-44523B3A1C3C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3727-63E0-850E-A5FC-F5E111D859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A5E896-AF73-CF37-DF0C-2A331E02A3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8DC4E-7F65-4CEF-A5F7-510A279508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65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CF7BC-8F4C-49C4-9AF0-DEB2C20D5C51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0007-CF0F-43F3-A931-5EDA1D365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 후보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대출 미상환 예측</a:t>
            </a:r>
            <a:r>
              <a:rPr lang="en-US" altLang="ko-KR" dirty="0"/>
              <a:t>: </a:t>
            </a:r>
            <a:r>
              <a:rPr lang="ko-KR" altLang="en-US" dirty="0"/>
              <a:t>위험한 대출자를 찾아라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sz="12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갚지 않을 </a:t>
            </a:r>
            <a:r>
              <a:rPr lang="en-US" altLang="ko-KR" sz="12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사람은 누구인가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83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투명성</a:t>
            </a:r>
            <a:r>
              <a:rPr lang="en-US" altLang="ko-KR" dirty="0"/>
              <a:t>(</a:t>
            </a:r>
          </a:p>
          <a:p>
            <a:endParaRPr lang="en-US" altLang="ko-KR" dirty="0"/>
          </a:p>
          <a:p>
            <a:r>
              <a:rPr lang="ko-KR" altLang="en-US" dirty="0"/>
              <a:t>저희 팀은 금융 데이터를 이용한 모델링 과정에서 투명성</a:t>
            </a:r>
            <a:r>
              <a:rPr lang="en-US" altLang="ko-KR" dirty="0"/>
              <a:t>, </a:t>
            </a:r>
            <a:r>
              <a:rPr lang="ko-KR" altLang="en-US" dirty="0"/>
              <a:t> 신속성</a:t>
            </a:r>
            <a:r>
              <a:rPr lang="en-US" altLang="ko-KR" dirty="0"/>
              <a:t>, </a:t>
            </a:r>
            <a:r>
              <a:rPr lang="ko-KR" altLang="en-US" dirty="0"/>
              <a:t>클래스 불균형 문제를 고려하였습니다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모델을 통한 심사 결과를 어떻게 설명할 수 있을지</a:t>
            </a:r>
            <a:r>
              <a:rPr lang="en-US" altLang="ko-KR" dirty="0"/>
              <a:t>, </a:t>
            </a:r>
            <a:r>
              <a:rPr lang="ko-KR" altLang="en-US" dirty="0"/>
              <a:t>빠르게 처리할 수 있을지</a:t>
            </a:r>
            <a:r>
              <a:rPr lang="en-US" altLang="ko-KR" dirty="0"/>
              <a:t>, </a:t>
            </a:r>
            <a:r>
              <a:rPr lang="ko-KR" altLang="en-US" dirty="0"/>
              <a:t>미상환이 상환보다 아주 드물게 나타나는 실제 환경에서 어떻게 불균형 데이터를 해결할 지를 고민하며 이진 분류 모델링을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9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5E04-99A8-1612-16EE-8579131D2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78C8DE-A719-26B9-D1F1-0B6E94824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3FB8B6-587C-8DD8-7723-043C5DD5F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데이터 </a:t>
            </a:r>
            <a:r>
              <a:rPr lang="ko-KR" altLang="en-US" dirty="0" err="1"/>
              <a:t>렌딩</a:t>
            </a:r>
            <a:r>
              <a:rPr lang="ko-KR" altLang="en-US" dirty="0"/>
              <a:t> 클럽의 </a:t>
            </a:r>
            <a:r>
              <a:rPr lang="en-US" altLang="ko-KR" dirty="0"/>
              <a:t>P2P </a:t>
            </a:r>
            <a:r>
              <a:rPr lang="ko-KR" altLang="en-US" dirty="0"/>
              <a:t>대출 승인 데이터 셋입니다</a:t>
            </a:r>
            <a:r>
              <a:rPr lang="en-US" altLang="ko-KR" dirty="0"/>
              <a:t>. </a:t>
            </a:r>
            <a:r>
              <a:rPr lang="ko-KR" altLang="en-US" dirty="0" err="1"/>
              <a:t>렌딩</a:t>
            </a:r>
            <a:r>
              <a:rPr lang="ko-KR" altLang="en-US" dirty="0"/>
              <a:t> 클럽은 미국 최대 </a:t>
            </a:r>
            <a:r>
              <a:rPr lang="en-US" altLang="ko-KR" dirty="0"/>
              <a:t>P2P </a:t>
            </a:r>
            <a:r>
              <a:rPr lang="ko-KR" altLang="en-US" dirty="0"/>
              <a:t>대출 거래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랜딩 클럽은 </a:t>
            </a:r>
            <a:r>
              <a:rPr lang="ko-KR" altLang="en-US" dirty="0" err="1"/>
              <a:t>캐글에</a:t>
            </a:r>
            <a:r>
              <a:rPr lang="ko-KR" altLang="en-US" dirty="0"/>
              <a:t> </a:t>
            </a:r>
            <a:r>
              <a:rPr lang="en-US" altLang="ko-KR" dirty="0"/>
              <a:t>2007</a:t>
            </a:r>
            <a:r>
              <a:rPr lang="ko-KR" altLang="en-US" dirty="0"/>
              <a:t>년부터 모든 대출 거래에 대한 데이터를 </a:t>
            </a:r>
            <a:r>
              <a:rPr lang="en-US" altLang="ko-KR" dirty="0"/>
              <a:t>151</a:t>
            </a:r>
            <a:r>
              <a:rPr lang="ko-KR" altLang="en-US" dirty="0"/>
              <a:t>개의 변수와 함께 공개하고 있습니다</a:t>
            </a:r>
            <a:r>
              <a:rPr lang="en-US" altLang="ko-KR" dirty="0"/>
              <a:t>. </a:t>
            </a:r>
            <a:r>
              <a:rPr lang="ko-KR" altLang="en-US" dirty="0"/>
              <a:t>그 중 </a:t>
            </a:r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en-US" altLang="ko-KR" dirty="0"/>
              <a:t>2018</a:t>
            </a:r>
            <a:r>
              <a:rPr lang="ko-KR" altLang="en-US" dirty="0"/>
              <a:t>년  까지 약 </a:t>
            </a:r>
            <a:r>
              <a:rPr lang="en-US" altLang="ko-KR" dirty="0"/>
              <a:t>11</a:t>
            </a:r>
            <a:r>
              <a:rPr lang="ko-KR" altLang="en-US" dirty="0"/>
              <a:t>년간의 대출 거래 데이터에서 </a:t>
            </a:r>
            <a:r>
              <a:rPr lang="en-US" altLang="ko-KR" dirty="0"/>
              <a:t>0,000,000</a:t>
            </a:r>
            <a:r>
              <a:rPr lang="ko-KR" altLang="en-US" dirty="0"/>
              <a:t>건을 전체 데이터로 사용하였습니다</a:t>
            </a:r>
            <a:r>
              <a:rPr lang="en-US" altLang="ko-KR" dirty="0"/>
              <a:t>.</a:t>
            </a:r>
          </a:p>
          <a:p>
            <a:br>
              <a:rPr lang="ko-KR" altLang="en-US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D6E617-1463-28C5-063E-347C0716A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543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범위라는 말보단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다음과 같이 프로젝트 문제를 단순화하여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공동대출의 경우 전체 데이터셋의 </a:t>
            </a:r>
            <a:r>
              <a:rPr lang="en-US" altLang="ko-KR" dirty="0"/>
              <a:t>0.05%</a:t>
            </a:r>
            <a:r>
              <a:rPr lang="ko-KR" altLang="en-US" dirty="0"/>
              <a:t>였기 때문에</a:t>
            </a:r>
            <a:r>
              <a:rPr lang="en-US" altLang="ko-KR" dirty="0"/>
              <a:t>, </a:t>
            </a:r>
            <a:r>
              <a:rPr lang="ko-KR" altLang="en-US" dirty="0"/>
              <a:t>개인대출 건에 대해서만 예측을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금융 데이터의 특성상 거시 경제 영향에 따른 시기적 특성을 띄기 때문에 분석 데이터에서 시계열을 제외하여 예측을 진행하였습니다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P2p </a:t>
            </a:r>
            <a:r>
              <a:rPr lang="ko-KR" altLang="en-US" dirty="0"/>
              <a:t>대출 상환 예측을 위한 </a:t>
            </a:r>
            <a:r>
              <a:rPr lang="en-US" altLang="ko-KR" dirty="0"/>
              <a:t>AI</a:t>
            </a:r>
            <a:r>
              <a:rPr lang="ko-KR" altLang="en-US" dirty="0"/>
              <a:t>모델 개발을 통해 건전한 </a:t>
            </a:r>
            <a:r>
              <a:rPr lang="en-US" altLang="ko-KR" dirty="0"/>
              <a:t>p2p </a:t>
            </a:r>
            <a:r>
              <a:rPr lang="ko-KR" altLang="en-US" dirty="0"/>
              <a:t>대출 활성화와 대시보드를 설계를 통해 분석 서포트 툴을 만드는 것을 이번 프로젝트의 목표로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1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21FB-75FC-7114-F343-A5B97213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2533B5-465F-E1F7-CCBC-E587EC6ED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623069-DF06-243C-9C38-FC816C86B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145</a:t>
            </a:r>
            <a:r>
              <a:rPr lang="ko-KR" altLang="en-US" dirty="0"/>
              <a:t>개 특성 선택 과정 모델링에 제외한 변수의 흐름을 보여는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9A150-8CAE-3C9A-FA8B-5120EC57B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4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2E82-DD4C-8B11-A9E8-19FFC223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1F1C20-4745-5673-F21B-D6A160CA8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1DC359-B94A-7CD3-B884-2B198744E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어느 정도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'A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등급의 하위보다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등급의 상위가 더 좋지 않을까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?'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라는 생각을 해보았지만 전혀 그렇지 않은 것을 확인하였습니다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세부 신용 등급에 따라서 상환비율이 높은 것을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 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6C91C-BDD4-8CEA-567F-E99F7A250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8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1B1A-C69F-5BEB-C953-944D50E1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8A1D42-5F73-29EE-FC73-4EFB01520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AB089-94B3-BDE0-02E6-F18A4E344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어느 정도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'A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등급의 하위보다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등급의 상위가 더 좋지 않을까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?'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라는 생각을 해보았지만 전혀 그렇지 않은 것을 확인하였습니다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poPeacefull"/>
              </a:rPr>
              <a:t>세부 신용 등급에 따라서 상환비율이 높은 것을 확인할 수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MapoPeacefull"/>
              </a:rPr>
              <a:t> 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109E9-6DA3-6712-AC87-24A8E9D80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0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3E5A-1149-84FF-3BE1-23E10B17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F27CC5-3053-57BC-72EB-7D5F52B40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5473C4-83E0-FFAD-BFB0-3FB39FE8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9E2FF-5D86-6529-2383-C401600C2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8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291D-1F9D-8CDD-A648-2EB134A7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1F6EB4-722B-FA61-D3EF-3A289177D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F3A88-90E0-6B96-77EA-E8A18D5B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 비율 변화 없음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DED97-01C1-02C0-97AA-54C3B233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1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F403-BE86-425B-379E-9FA91D27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8CD90-5107-3E8C-874C-3C09400F4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02C3C5-B2C3-F038-12EB-D6C06C39C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07B4C-2608-E2EA-26C6-EBA176C25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6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17B8E-915C-2CFB-E293-0F4F5C2D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502634-512E-A279-AF04-D370C22DD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9F2786-D7B7-DE24-4C71-FE1FB998C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4B0A0-CFFD-042B-8DBE-8048AFE1C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16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64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17B8E-915C-2CFB-E293-0F4F5C2D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502634-512E-A279-AF04-D370C22DD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9F2786-D7B7-DE24-4C71-FE1FB998C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4B0A0-CFFD-042B-8DBE-8048AFE1C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2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3C96-C1F2-77AA-150C-E35DFD4F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5B9493-5631-5B2D-91AB-9A84C9A22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7E9F42-2C15-EC28-9A1E-97E955AF8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br>
              <a:rPr lang="ko-KR" altLang="en-US" dirty="0"/>
            </a:b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비즈니스의 특성은 미상환할 사람을 정확히 예측하여 </a:t>
            </a:r>
            <a:r>
              <a:rPr lang="ko-KR" altLang="en-US" sz="1200" dirty="0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투자자의 서비스 신</a:t>
            </a:r>
            <a:r>
              <a:rPr lang="ko-KR" altLang="en-US" sz="12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뢰성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을</a:t>
            </a:r>
            <a:r>
              <a:rPr lang="ko-KR" altLang="en-US" sz="12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높이고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상환할 사람을 미상환으로 예측하지 않음으로 </a:t>
            </a:r>
            <a:r>
              <a:rPr lang="ko-KR" altLang="en-US" sz="1200" dirty="0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거래 수를 늘리는 것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이 중요하다고 판단했습니다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 algn="l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D4E758-7FE5-A28E-4510-60515D47D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313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B961A-879F-732E-35B6-41224550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F8A33D-074A-F652-6E09-94CA21456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732784-DF38-C145-60ED-04065E101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lor-emoji"/>
              </a:rPr>
              <a:t>891,494 Charged Off 198,298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09DF8B-D37F-4039-335F-A4698C5C7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1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 err="1">
                <a:latin typeface="SUIT Medium" pitchFamily="2" charset="-127"/>
                <a:ea typeface="SUIT Medium" pitchFamily="2" charset="-127"/>
              </a:rPr>
              <a:t>베이즈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 이론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확률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 기반의 확률적 분류 알고리즘입니다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특성들의 독립성을 가정합니다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장점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계산 효율성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소량 데이터에서도 성능이 우수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단점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현실 데이터 모든 특성의 독립성 가정이 부적절할 가능성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데이터의 특성에 대한 질문을 반복해 각 노드에서 특정 기준으로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데이터를 세분화하는 분류 모델입니다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장점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직관적인 이해 용이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비선형 관계 모델링 가능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간편한 </a:t>
            </a:r>
            <a:r>
              <a:rPr lang="ko-KR" altLang="en-US" sz="1200" dirty="0" err="1">
                <a:latin typeface="SUIT Medium" pitchFamily="2" charset="-127"/>
                <a:ea typeface="SUIT Medium" pitchFamily="2" charset="-127"/>
              </a:rPr>
              <a:t>전처리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단점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과적합의 경향성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02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48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system-ui"/>
              </a:rPr>
              <a:t>모든 </a:t>
            </a:r>
            <a:r>
              <a:rPr lang="ko-KR" altLang="en-US" b="0" i="0" dirty="0" err="1">
                <a:effectLst/>
                <a:latin typeface="system-ui"/>
              </a:rPr>
              <a:t>폴드의</a:t>
            </a:r>
            <a:r>
              <a:rPr lang="ko-KR" altLang="en-US" b="0" i="0" dirty="0">
                <a:effectLst/>
                <a:latin typeface="system-ui"/>
              </a:rPr>
              <a:t> 훈련 세트에 대한 </a:t>
            </a:r>
            <a:r>
              <a:rPr lang="en-US" altLang="ko-KR" b="0" i="0" dirty="0">
                <a:effectLst/>
                <a:latin typeface="system-ui"/>
              </a:rPr>
              <a:t>ROC-AUC </a:t>
            </a:r>
            <a:r>
              <a:rPr lang="ko-KR" altLang="en-US" b="0" i="0" dirty="0">
                <a:effectLst/>
                <a:latin typeface="system-ui"/>
              </a:rPr>
              <a:t>점수가 </a:t>
            </a:r>
            <a:r>
              <a:rPr lang="en-US" altLang="ko-KR" b="0" i="0" dirty="0">
                <a:effectLst/>
                <a:latin typeface="system-ui"/>
              </a:rPr>
              <a:t>1.00</a:t>
            </a:r>
            <a:r>
              <a:rPr lang="ko-KR" altLang="en-US" b="0" i="0" dirty="0">
                <a:effectLst/>
                <a:latin typeface="system-ui"/>
              </a:rPr>
              <a:t>으로 완벽한 성능을 보이는 반면</a:t>
            </a:r>
            <a:r>
              <a:rPr lang="en-US" altLang="ko-KR" b="0" i="0" dirty="0">
                <a:effectLst/>
                <a:latin typeface="system-ui"/>
              </a:rPr>
              <a:t>, </a:t>
            </a:r>
            <a:r>
              <a:rPr lang="ko-KR" altLang="en-US" b="0" i="0" dirty="0">
                <a:effectLst/>
                <a:latin typeface="system-ui"/>
              </a:rPr>
              <a:t>검증 세트의 </a:t>
            </a:r>
            <a:r>
              <a:rPr lang="en-US" altLang="ko-KR" b="0" i="0" dirty="0">
                <a:effectLst/>
                <a:latin typeface="system-ui"/>
              </a:rPr>
              <a:t>ROC-AUC </a:t>
            </a:r>
            <a:r>
              <a:rPr lang="ko-KR" altLang="en-US" b="0" i="0" dirty="0">
                <a:effectLst/>
                <a:latin typeface="system-ui"/>
              </a:rPr>
              <a:t>점수가 평균 </a:t>
            </a:r>
            <a:r>
              <a:rPr lang="en-US" altLang="ko-KR" b="0" i="0" dirty="0">
                <a:effectLst/>
                <a:latin typeface="system-ui"/>
              </a:rPr>
              <a:t>0.83</a:t>
            </a:r>
            <a:r>
              <a:rPr lang="ko-KR" altLang="en-US" b="0" i="0" dirty="0">
                <a:effectLst/>
                <a:latin typeface="system-ui"/>
              </a:rPr>
              <a:t>으로 비교적 낮은 성능을 보입니다</a:t>
            </a:r>
            <a:r>
              <a:rPr lang="en-US" altLang="ko-KR" b="0" i="0" dirty="0">
                <a:effectLst/>
                <a:latin typeface="system-ui"/>
              </a:rPr>
              <a:t>. </a:t>
            </a:r>
            <a:r>
              <a:rPr lang="ko-KR" altLang="en-US" b="0" i="0" dirty="0">
                <a:effectLst/>
                <a:latin typeface="system-ui"/>
              </a:rPr>
              <a:t>이러한 상황에서 모델이 훈련 데이터에 너무 과대적합 되었을 가능성이 있습니다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21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ystem-ui"/>
              </a:rPr>
              <a:t>학습곡선</a:t>
            </a:r>
            <a:r>
              <a:rPr lang="en-US" altLang="ko-KR" b="0" i="0" dirty="0">
                <a:effectLst/>
                <a:latin typeface="system-ui"/>
              </a:rPr>
              <a:t>(learning curve)</a:t>
            </a:r>
            <a:r>
              <a:rPr lang="ko-KR" altLang="en-US" b="0" i="0" dirty="0">
                <a:effectLst/>
                <a:latin typeface="system-ui"/>
              </a:rPr>
              <a:t>를 확인한 결과</a:t>
            </a:r>
            <a:r>
              <a:rPr lang="en-US" altLang="ko-KR" b="0" i="0" dirty="0">
                <a:effectLst/>
                <a:latin typeface="system-ui"/>
              </a:rPr>
              <a:t>, </a:t>
            </a:r>
            <a:r>
              <a:rPr lang="ko-KR" altLang="en-US" b="0" i="0" dirty="0">
                <a:effectLst/>
                <a:latin typeface="system-ui"/>
              </a:rPr>
              <a:t>데이터가 </a:t>
            </a:r>
            <a:r>
              <a:rPr lang="ko-KR" altLang="en-US" b="0" i="0" dirty="0" err="1">
                <a:effectLst/>
                <a:latin typeface="system-ui"/>
              </a:rPr>
              <a:t>늘어감에</a:t>
            </a:r>
            <a:r>
              <a:rPr lang="ko-KR" altLang="en-US" b="0" i="0" dirty="0">
                <a:effectLst/>
                <a:latin typeface="system-ui"/>
              </a:rPr>
              <a:t> 따라 일정 데이터 개수 미만에서는 </a:t>
            </a:r>
            <a:r>
              <a:rPr lang="en-US" altLang="ko-KR" b="0" i="0" dirty="0">
                <a:effectLst/>
                <a:latin typeface="system-ui"/>
              </a:rPr>
              <a:t>LOSS</a:t>
            </a:r>
            <a:r>
              <a:rPr lang="ko-KR" altLang="en-US" b="0" i="0" dirty="0">
                <a:effectLst/>
                <a:latin typeface="system-ui"/>
              </a:rPr>
              <a:t>가 감소하고 </a:t>
            </a:r>
            <a:r>
              <a:rPr lang="en-US" altLang="ko-KR" b="0" i="0" dirty="0">
                <a:effectLst/>
                <a:latin typeface="system-ui"/>
              </a:rPr>
              <a:t>ROC-AUC</a:t>
            </a:r>
            <a:r>
              <a:rPr lang="ko-KR" altLang="en-US" b="0" i="0" dirty="0">
                <a:effectLst/>
                <a:latin typeface="system-ui"/>
              </a:rPr>
              <a:t>가 증가하는 것을 확인할 수 있었습니다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ystem-ui"/>
              </a:rPr>
              <a:t>그러나 데이터 수가 계속 늘어나도 훈련 세트와 검증 세트 간의 손실과 </a:t>
            </a:r>
            <a:r>
              <a:rPr lang="en-US" altLang="ko-KR" b="0" i="0" dirty="0">
                <a:effectLst/>
                <a:latin typeface="system-ui"/>
              </a:rPr>
              <a:t>ROC-AUC</a:t>
            </a:r>
            <a:r>
              <a:rPr lang="ko-KR" altLang="en-US" b="0" i="0" dirty="0">
                <a:effectLst/>
                <a:latin typeface="system-ui"/>
              </a:rPr>
              <a:t>의 차이가 더 이상 줄어들지 않고 일정한 오차를 보이는 것으로 나타났습니다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ystem-ui"/>
              </a:rPr>
              <a:t>이러한 결과를 통해 모델이 훈련 세트에 너무 적합하게 되어 새로운 데이터에 대한 일반화 성능이 저하되는 과대적합</a:t>
            </a:r>
            <a:r>
              <a:rPr lang="en-US" altLang="ko-KR" b="0" i="0" dirty="0">
                <a:effectLst/>
                <a:latin typeface="system-ui"/>
              </a:rPr>
              <a:t>(over-fitting)</a:t>
            </a:r>
            <a:r>
              <a:rPr lang="ko-KR" altLang="en-US" b="0" i="0" dirty="0">
                <a:effectLst/>
                <a:latin typeface="system-ui"/>
              </a:rPr>
              <a:t>이라 판단하였습니다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21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4688B-EA66-4597-93C0-A32EC82C89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17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6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52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총부채상환비율</a:t>
            </a:r>
            <a:r>
              <a:rPr lang="en-US" altLang="ko-KR" dirty="0"/>
              <a:t>(</a:t>
            </a:r>
            <a:r>
              <a:rPr lang="en-US" altLang="ko-KR" dirty="0" err="1"/>
              <a:t>dti</a:t>
            </a:r>
            <a:r>
              <a:rPr lang="en-US" altLang="ko-KR" dirty="0"/>
              <a:t>) : </a:t>
            </a:r>
            <a:r>
              <a:rPr lang="ko-KR" altLang="en-US" dirty="0"/>
              <a:t>대출신청자의 총 소득 대비 부채 값의 상환 비율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4688B-EA66-4597-93C0-A32EC82C893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73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4688B-EA66-4597-93C0-A32EC82C893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43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ystem-ui"/>
              </a:rPr>
              <a:t>Charged Off </a:t>
            </a:r>
            <a:r>
              <a:rPr lang="ko-KR" altLang="en-US" b="0" i="0" dirty="0">
                <a:effectLst/>
                <a:latin typeface="system-ui"/>
              </a:rPr>
              <a:t>확률 상승에 긍정적인 영향을 준 요인은 </a:t>
            </a:r>
            <a:r>
              <a:rPr lang="en-US" altLang="ko-KR" b="0" i="0" dirty="0">
                <a:effectLst/>
                <a:latin typeface="system-ui"/>
              </a:rPr>
              <a:t>installment, </a:t>
            </a:r>
            <a:r>
              <a:rPr lang="en-US" altLang="ko-KR" b="0" i="0" dirty="0" err="1">
                <a:effectLst/>
                <a:latin typeface="system-ui"/>
              </a:rPr>
              <a:t>last_fico_score</a:t>
            </a:r>
            <a:r>
              <a:rPr lang="en-US" altLang="ko-KR" b="0" i="0" dirty="0">
                <a:effectLst/>
                <a:latin typeface="system-ui"/>
              </a:rPr>
              <a:t> </a:t>
            </a:r>
            <a:r>
              <a:rPr lang="ko-KR" altLang="en-US" b="0" i="0" dirty="0">
                <a:effectLst/>
                <a:latin typeface="system-ui"/>
              </a:rPr>
              <a:t>이며</a:t>
            </a:r>
            <a:r>
              <a:rPr lang="en-US" altLang="ko-KR" b="0" i="0" dirty="0">
                <a:effectLst/>
                <a:latin typeface="system-ui"/>
              </a:rPr>
              <a:t>, </a:t>
            </a:r>
            <a:r>
              <a:rPr lang="ko-KR" altLang="en-US" b="0" i="0" dirty="0">
                <a:effectLst/>
                <a:latin typeface="system-ui"/>
              </a:rPr>
              <a:t>부정적인 영향을 준 요인은 </a:t>
            </a:r>
            <a:r>
              <a:rPr lang="en-US" altLang="ko-KR" b="0" i="0" dirty="0">
                <a:effectLst/>
                <a:latin typeface="system-ui"/>
              </a:rPr>
              <a:t>term, </a:t>
            </a:r>
            <a:r>
              <a:rPr lang="en-US" altLang="ko-KR" b="0" i="0" dirty="0" err="1">
                <a:effectLst/>
                <a:latin typeface="system-ui"/>
              </a:rPr>
              <a:t>dti</a:t>
            </a:r>
            <a:r>
              <a:rPr lang="en-US" altLang="ko-KR" b="0" i="0" dirty="0">
                <a:effectLst/>
                <a:latin typeface="system-ui"/>
              </a:rPr>
              <a:t> </a:t>
            </a:r>
            <a:r>
              <a:rPr lang="ko-KR" altLang="en-US" b="0" i="0" dirty="0">
                <a:effectLst/>
                <a:latin typeface="system-ui"/>
              </a:rPr>
              <a:t>입니다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ystem-ui"/>
              </a:rPr>
              <a:t>대출 기간</a:t>
            </a:r>
            <a:r>
              <a:rPr lang="en-US" altLang="ko-KR" b="0" i="0" dirty="0">
                <a:effectLst/>
                <a:latin typeface="system-ui"/>
              </a:rPr>
              <a:t>(term)</a:t>
            </a:r>
            <a:r>
              <a:rPr lang="ko-KR" altLang="en-US" b="0" i="0" dirty="0">
                <a:effectLst/>
                <a:latin typeface="system-ui"/>
              </a:rPr>
              <a:t>이 짧아 양성에 부정적인 영향을 끼치지만</a:t>
            </a:r>
            <a:r>
              <a:rPr lang="en-US" altLang="ko-KR" b="0" i="0" dirty="0">
                <a:effectLst/>
                <a:latin typeface="system-ui"/>
              </a:rPr>
              <a:t>, </a:t>
            </a:r>
            <a:r>
              <a:rPr lang="ko-KR" altLang="en-US" b="0" i="0" dirty="0">
                <a:effectLst/>
                <a:latin typeface="system-ui"/>
              </a:rPr>
              <a:t>높은 월 상환금</a:t>
            </a:r>
            <a:r>
              <a:rPr lang="en-US" altLang="ko-KR" b="0" i="0" dirty="0">
                <a:effectLst/>
                <a:latin typeface="system-ui"/>
              </a:rPr>
              <a:t>(installment)</a:t>
            </a:r>
            <a:r>
              <a:rPr lang="ko-KR" altLang="en-US" b="0" i="0" dirty="0">
                <a:effectLst/>
                <a:latin typeface="system-ui"/>
              </a:rPr>
              <a:t>와 평균보다 낮은 최근 신용점수</a:t>
            </a:r>
            <a:r>
              <a:rPr lang="en-US" altLang="ko-KR" b="0" i="0" dirty="0">
                <a:effectLst/>
                <a:latin typeface="system-ui"/>
              </a:rPr>
              <a:t>(</a:t>
            </a:r>
            <a:r>
              <a:rPr lang="en-US" altLang="ko-KR" b="0" i="0" dirty="0" err="1">
                <a:effectLst/>
                <a:latin typeface="system-ui"/>
              </a:rPr>
              <a:t>last_fico_socre</a:t>
            </a:r>
            <a:r>
              <a:rPr lang="en-US" altLang="ko-KR" b="0" i="0" dirty="0">
                <a:effectLst/>
                <a:latin typeface="system-ui"/>
              </a:rPr>
              <a:t>)</a:t>
            </a:r>
            <a:r>
              <a:rPr lang="ko-KR" altLang="en-US" b="0" i="0" dirty="0">
                <a:effectLst/>
                <a:latin typeface="system-ui"/>
              </a:rPr>
              <a:t>가 양성 확률에 큰 영향을 끼쳤다고 해석할 수 있습니다</a:t>
            </a:r>
            <a:r>
              <a:rPr lang="en-US" altLang="ko-KR" b="0" i="0" dirty="0">
                <a:effectLst/>
                <a:latin typeface="system-u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4688B-EA66-4597-93C0-A32EC82C893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39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4688B-EA66-4597-93C0-A32EC82C893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78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43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1f24b6bc7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c1f24b6bc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97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971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3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C0007-CF0F-43F3-A931-5EDA1D365C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313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34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https://www.youtube.com/watch?v=XoPanSiCJrk – </a:t>
            </a:r>
            <a:r>
              <a:rPr lang="ko-KR" altLang="en-US" dirty="0"/>
              <a:t>뉴스 사진 출처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en-US" altLang="ko-KR" dirty="0"/>
              <a:t>p2p </a:t>
            </a:r>
            <a:r>
              <a:rPr lang="ko-KR" altLang="en-US" dirty="0"/>
              <a:t>대출의 연체와</a:t>
            </a:r>
            <a:r>
              <a:rPr lang="en-US" altLang="ko-KR" dirty="0"/>
              <a:t>, </a:t>
            </a:r>
            <a:r>
              <a:rPr lang="ko-KR" altLang="en-US" dirty="0"/>
              <a:t>대출 부도율은 높은 것으로 나타납니다</a:t>
            </a:r>
            <a:r>
              <a:rPr lang="en-US" altLang="ko-KR" dirty="0"/>
              <a:t>. P2p </a:t>
            </a:r>
            <a:r>
              <a:rPr lang="ko-KR" altLang="en-US" dirty="0"/>
              <a:t>비즈니스는 건전성 이슈가 자주 목격됩니다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국내 몇몇 업체의 경우도 전환 사채를 발행했다가 대출 연체율이 높아져 대표가 돌연 잠적해버리는 사건이 일어나기도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P2p</a:t>
            </a:r>
            <a:r>
              <a:rPr lang="ko-KR" altLang="en-US" dirty="0"/>
              <a:t>대출이 건전성은 투자자에게 신뢰도를 잃어 </a:t>
            </a:r>
            <a:r>
              <a:rPr lang="en-US" altLang="ko-KR" dirty="0"/>
              <a:t>p2p</a:t>
            </a:r>
            <a:r>
              <a:rPr lang="ko-KR" altLang="en-US" dirty="0"/>
              <a:t>대출의 침체를 불러올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p2p</a:t>
            </a:r>
            <a:r>
              <a:rPr lang="ko-KR" altLang="en-US" dirty="0"/>
              <a:t>대출이 점점 늘어가면서 더 고도화된 </a:t>
            </a:r>
            <a:r>
              <a:rPr lang="en-US" altLang="ko-KR" dirty="0"/>
              <a:t>P2P </a:t>
            </a:r>
            <a:r>
              <a:rPr lang="ko-KR" altLang="en-US" dirty="0"/>
              <a:t>상환 예측 모델 개발이 중요한 상황입니다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2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P2P(Peer-to-peer)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대출은 전형적으로 금융기관에서 수행해 오던 금융 서비스를 금융기관의 개입 없이 온라인에서 개인간 대출을 중개해주는 </a:t>
            </a:r>
            <a:r>
              <a:rPr lang="ko-KR" altLang="en-US" dirty="0" err="1">
                <a:latin typeface="SUIT SemiBold" pitchFamily="2" charset="-127"/>
                <a:ea typeface="SUIT SemiBold" pitchFamily="2" charset="-127"/>
              </a:rPr>
              <a:t>핀테크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 기반의 금융 방식입니다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. 1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금융권 대출이 어려운 고객들에게도 빠르고 간편한 대출이 </a:t>
            </a:r>
            <a:r>
              <a:rPr lang="ko-KR" altLang="en-US" dirty="0" err="1">
                <a:latin typeface="SUIT SemiBold" pitchFamily="2" charset="-127"/>
                <a:ea typeface="SUIT SemiBold" pitchFamily="2" charset="-127"/>
              </a:rPr>
              <a:t>혀용되며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,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투자자들에게는 평균 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10%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의 높은 수익률을 낼 수 있는 장점이 있습니다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.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하지만 저 신용자라는 특성상 연체나 부도의 가능성이 높아 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P2P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대출의 위험도는 높아질 수 있습니다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2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1212-754F-68F5-BE59-D295BA13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81362E-46BC-DD89-4A79-10762C858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5751CA-BDC8-76C5-EF61-70B1E232D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투명성</a:t>
            </a:r>
            <a:r>
              <a:rPr lang="en-US" altLang="ko-KR" dirty="0"/>
              <a:t>(</a:t>
            </a:r>
          </a:p>
          <a:p>
            <a:endParaRPr lang="en-US" altLang="ko-KR" dirty="0"/>
          </a:p>
          <a:p>
            <a:r>
              <a:rPr lang="ko-KR" altLang="en-US" dirty="0"/>
              <a:t>저희 팀은 금융 데이터를 이용한 모델링 과정에서 투명성</a:t>
            </a:r>
            <a:r>
              <a:rPr lang="en-US" altLang="ko-KR" dirty="0"/>
              <a:t>, </a:t>
            </a:r>
            <a:r>
              <a:rPr lang="ko-KR" altLang="en-US" dirty="0"/>
              <a:t> 신속성</a:t>
            </a:r>
            <a:r>
              <a:rPr lang="en-US" altLang="ko-KR" dirty="0"/>
              <a:t>, </a:t>
            </a:r>
            <a:r>
              <a:rPr lang="ko-KR" altLang="en-US" dirty="0"/>
              <a:t>클래스 불균형 문제를 고려하였습니다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모델을 통한 심사 결과를 어떻게 설명할 수 있을지</a:t>
            </a:r>
            <a:r>
              <a:rPr lang="en-US" altLang="ko-KR" dirty="0"/>
              <a:t>, </a:t>
            </a:r>
            <a:r>
              <a:rPr lang="ko-KR" altLang="en-US" dirty="0"/>
              <a:t>빠르게 처리할 수 있을지</a:t>
            </a:r>
            <a:r>
              <a:rPr lang="en-US" altLang="ko-KR" dirty="0"/>
              <a:t>, </a:t>
            </a:r>
            <a:r>
              <a:rPr lang="ko-KR" altLang="en-US" dirty="0"/>
              <a:t>미상환이 상환보다 아주 드물게 나타나는 실제 환경에서 어떻게 불균형 데이터를 해결할 지를 고민하며 이진 분류 모델링을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F22D3-1170-0E53-DC9C-E6FCC8BF3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36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8310-95BF-5881-A200-79FBF0B39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E98769-0499-0D83-E2B9-7A00A5895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788C21-C939-44CA-E495-7535B443A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투명성</a:t>
            </a:r>
            <a:r>
              <a:rPr lang="en-US" altLang="ko-KR" dirty="0"/>
              <a:t>(</a:t>
            </a:r>
          </a:p>
          <a:p>
            <a:endParaRPr lang="en-US" altLang="ko-KR" dirty="0"/>
          </a:p>
          <a:p>
            <a:r>
              <a:rPr lang="ko-KR" altLang="en-US" dirty="0"/>
              <a:t>저희 팀은 금융 데이터를 이용한 모델링 과정에서 투명성</a:t>
            </a:r>
            <a:r>
              <a:rPr lang="en-US" altLang="ko-KR" dirty="0"/>
              <a:t>, </a:t>
            </a:r>
            <a:r>
              <a:rPr lang="ko-KR" altLang="en-US" dirty="0"/>
              <a:t> 신속성</a:t>
            </a:r>
            <a:r>
              <a:rPr lang="en-US" altLang="ko-KR" dirty="0"/>
              <a:t>, </a:t>
            </a:r>
            <a:r>
              <a:rPr lang="ko-KR" altLang="en-US" dirty="0"/>
              <a:t>클래스 불균형 문제를 고려하였습니다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모델을 통한 심사 결과를 어떻게 설명할 수 있을지</a:t>
            </a:r>
            <a:r>
              <a:rPr lang="en-US" altLang="ko-KR" dirty="0"/>
              <a:t>, </a:t>
            </a:r>
            <a:r>
              <a:rPr lang="ko-KR" altLang="en-US" dirty="0"/>
              <a:t>빠르게 처리할 수 있을지</a:t>
            </a:r>
            <a:r>
              <a:rPr lang="en-US" altLang="ko-KR" dirty="0"/>
              <a:t>, </a:t>
            </a:r>
            <a:r>
              <a:rPr lang="ko-KR" altLang="en-US" dirty="0"/>
              <a:t>미상환이 상환보다 아주 드물게 나타나는 실제 환경에서 어떻게 불균형 데이터를 해결할 지를 고민하며 이진 분류 모델링을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7B301-0C4D-E6C1-F066-79685CDBE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47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다음과 같이 프로젝트 문제를 단순화하여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공동대출의 경우 전체 데이터셋의 </a:t>
            </a:r>
            <a:r>
              <a:rPr lang="en-US" altLang="ko-KR" dirty="0"/>
              <a:t>0.05%</a:t>
            </a:r>
            <a:r>
              <a:rPr lang="ko-KR" altLang="en-US" dirty="0"/>
              <a:t>였기 때문에</a:t>
            </a:r>
            <a:r>
              <a:rPr lang="en-US" altLang="ko-KR" dirty="0"/>
              <a:t>, </a:t>
            </a:r>
            <a:r>
              <a:rPr lang="ko-KR" altLang="en-US" dirty="0"/>
              <a:t>개인대출 건에 대해서만 예측을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금융 데이터의 특성상 거시 경제 영향에 따른 시기적 특성을 띄기 때문에 분석 데이터에서 시계열을 제외하여 예측을 진행하였습니다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P2p </a:t>
            </a:r>
            <a:r>
              <a:rPr lang="ko-KR" altLang="en-US" dirty="0"/>
              <a:t>대출 상환 예측을 위한 </a:t>
            </a:r>
            <a:r>
              <a:rPr lang="en-US" altLang="ko-KR" dirty="0"/>
              <a:t>AI</a:t>
            </a:r>
            <a:r>
              <a:rPr lang="ko-KR" altLang="en-US" dirty="0"/>
              <a:t>모델 개발을 통해 건전한 </a:t>
            </a:r>
            <a:r>
              <a:rPr lang="en-US" altLang="ko-KR" dirty="0"/>
              <a:t>p2p </a:t>
            </a:r>
            <a:r>
              <a:rPr lang="ko-KR" altLang="en-US" dirty="0"/>
              <a:t>대출 활성화와 대시보드를 설계를 통해 분석 서포트 툴을 만드는 것을 이번 프로젝트의 목표로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C0007-CF0F-43F3-A931-5EDA1D365CC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0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7B076-8801-A2CF-BFE6-2868BCE8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BD4CC3-5F4F-4AF6-696A-4A239441C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B8A62-E4A7-BCE2-7F8D-97B1CF2F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320C4-595E-D341-06B7-B868BA99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FB598-8E24-A865-B189-BD3FD144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1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6684-7DA5-45DA-6DF4-673FD1C2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5CB5A1-591E-88FA-BC25-06A8C4515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D3D43-7AAB-41B2-5ED0-B0621275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0F549-221E-72C9-EFF7-8F159CEA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4F6A3-B444-B53F-72AB-851C95EA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7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16E5F5-3316-9A6E-C480-02E67A229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B01C38-503F-7360-41AF-7D28D0D23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DBB41-490D-80AB-0DC6-405F95C4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4B1C8-EEC0-9B74-CDD6-C1E818A9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86BCF-7537-7A62-97A4-31F4ABBB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52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681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CA0FC65-F423-4965-A9F0-600F0AAD0D4C}"/>
              </a:ext>
            </a:extLst>
          </p:cNvPr>
          <p:cNvSpPr/>
          <p:nvPr userDrawn="1"/>
        </p:nvSpPr>
        <p:spPr>
          <a:xfrm>
            <a:off x="743085" y="0"/>
            <a:ext cx="1555497" cy="714988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91886A-E4F6-B14F-19D5-FA6D8ED9BF66}"/>
              </a:ext>
            </a:extLst>
          </p:cNvPr>
          <p:cNvSpPr/>
          <p:nvPr userDrawn="1"/>
        </p:nvSpPr>
        <p:spPr>
          <a:xfrm>
            <a:off x="0" y="2205038"/>
            <a:ext cx="12192000" cy="4651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243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7B076-8801-A2CF-BFE6-2868BCE8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BD4CC3-5F4F-4AF6-696A-4A239441C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B8A62-E4A7-BCE2-7F8D-97B1CF2F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320C4-595E-D341-06B7-B868BA99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FB598-8E24-A865-B189-BD3FD144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482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383D-59D5-4192-6A92-84FD2A8F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F7B8D-6288-3C5F-863E-0F290A12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6617-CF19-A243-7EAA-08FA5882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EB536-51F9-F46E-66B6-03AD4A8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FA26-6434-C8F0-D46B-DD38F007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8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4B5C2-A858-8799-3E56-1B398206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C46986-1691-B0BE-E26A-7B8A25C5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D79BA-D49F-DEBC-72B9-2BB65EDF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2F32F-5CE0-ED3A-4224-B5FFEF86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CC957-B7C0-2DEE-5ACC-2706A46D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1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101D1-BB12-20A0-D18D-86CFDEFF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8E630-8712-CAB9-A846-DDC1C685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15848-E93C-03BE-BD0F-F232CC439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4675E6-3AB2-E5A7-C95C-C575255F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E9022-1464-AB47-4566-DE8DEAAD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BD0B68-3308-E304-D248-D683E86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692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EDBB6-A687-F2EF-0B00-A01C4538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EE6AF-6322-8AEC-6424-DCEF49EE8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9AD7B-17FC-D3C2-4D0B-3139F399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B5753-20A3-5692-A6EF-8EBF3E4C5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75B756-FB42-246A-FEC5-3BED1FC5A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96C15-31C9-687D-7C79-3AA2F03A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96A3DF-47E4-6308-17AF-AFFC3782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2512C7-CBAF-16DB-8DEC-6D5A2C10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8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BBFCA-62CF-3E46-B52A-09E49AA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ADBB14-5097-CF29-FD70-D72E083F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9300C0-35B2-8A0D-D624-0DD4EC16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D6DCA9-8362-053A-F8DC-A0DD4BB4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4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383D-59D5-4192-6A92-84FD2A8F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F7B8D-6288-3C5F-863E-0F290A12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76617-CF19-A243-7EAA-08FA5882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AEB536-51F9-F46E-66B6-03AD4A8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FA26-6434-C8F0-D46B-DD38F007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47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70B82-D22F-46A5-F937-6580F804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D2281C-CA0E-E4A2-1680-C8DC04B4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91DCB0-EE40-E614-E8E8-D1D9666E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5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1D54-B348-E4F8-9C7C-470FDCA7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5EC2E-11ED-0DEC-413E-C19D243C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0E488-C043-58A8-2252-FFB0B38A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E2461-F021-6992-A1CF-B8FFC64A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DBE0A-CC71-D8C2-5BA6-E89C1B83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0D32C3-8E90-EEFD-EA9F-777F8B6F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25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8F964-7602-C249-E4A6-C7C48E05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511808-0C43-42A5-B8A6-0699C136E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D8D971-4749-0D2A-7501-FDB108313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0C539-BB5D-25D5-762E-B0ACFC90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2CE673-937E-A7FC-2EA5-33E6A8EF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06015-E142-B243-DBFF-2C4A0A45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8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6684-7DA5-45DA-6DF4-673FD1C2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5CB5A1-591E-88FA-BC25-06A8C4515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D3D43-7AAB-41B2-5ED0-B0621275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00F549-221E-72C9-EFF7-8F159CEA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4F6A3-B444-B53F-72AB-851C95EA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563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16E5F5-3316-9A6E-C480-02E67A229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B01C38-503F-7360-41AF-7D28D0D23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DBB41-490D-80AB-0DC6-405F95C4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4B1C8-EEC0-9B74-CDD6-C1E818A9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86BCF-7537-7A62-97A4-31F4ABBB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48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27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72E022-7BA5-2FD7-AAA4-78A87B9A5146}"/>
              </a:ext>
            </a:extLst>
          </p:cNvPr>
          <p:cNvSpPr/>
          <p:nvPr userDrawn="1"/>
        </p:nvSpPr>
        <p:spPr>
          <a:xfrm flipV="1">
            <a:off x="743086" y="1466555"/>
            <a:ext cx="5571676" cy="54269"/>
          </a:xfrm>
          <a:prstGeom prst="rect">
            <a:avLst/>
          </a:prstGeom>
          <a:gradFill>
            <a:gsLst>
              <a:gs pos="0">
                <a:srgbClr val="E83409"/>
              </a:gs>
              <a:gs pos="100000">
                <a:srgbClr val="8D277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CA0FC65-F423-4965-A9F0-600F0AAD0D4C}"/>
              </a:ext>
            </a:extLst>
          </p:cNvPr>
          <p:cNvSpPr/>
          <p:nvPr userDrawn="1"/>
        </p:nvSpPr>
        <p:spPr>
          <a:xfrm>
            <a:off x="743085" y="0"/>
            <a:ext cx="1555497" cy="714988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DD209-CB21-4DB0-5B5B-5F77C0EBFD15}"/>
              </a:ext>
            </a:extLst>
          </p:cNvPr>
          <p:cNvSpPr txBox="1"/>
          <p:nvPr userDrawn="1"/>
        </p:nvSpPr>
        <p:spPr>
          <a:xfrm>
            <a:off x="9179873" y="228968"/>
            <a:ext cx="267716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91886A-E4F6-B14F-19D5-FA6D8ED9BF66}"/>
              </a:ext>
            </a:extLst>
          </p:cNvPr>
          <p:cNvSpPr/>
          <p:nvPr userDrawn="1"/>
        </p:nvSpPr>
        <p:spPr>
          <a:xfrm>
            <a:off x="0" y="2250232"/>
            <a:ext cx="12192000" cy="4606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DEC30775-6D57-BA64-6533-6C9588309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65605" y="6358723"/>
            <a:ext cx="365613" cy="312371"/>
          </a:xfrm>
        </p:spPr>
        <p:txBody>
          <a:bodyPr anchor="ctr">
            <a:normAutofit/>
          </a:bodyPr>
          <a:lstStyle>
            <a:lvl1pPr marL="0" indent="0">
              <a:buNone/>
              <a:defRPr sz="1000">
                <a:latin typeface="SUIT Medium" pitchFamily="2" charset="-127"/>
                <a:ea typeface="SUIT Medium" pitchFamily="2" charset="-127"/>
              </a:defRPr>
            </a:lvl1pPr>
          </a:lstStyle>
          <a:p>
            <a:pPr lvl="0"/>
            <a:r>
              <a:rPr lang="en-US" altLang="ko-KR" err="1"/>
              <a:t>p.n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4B5C2-A858-8799-3E56-1B398206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C46986-1691-B0BE-E26A-7B8A25C5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D79BA-D49F-DEBC-72B9-2BB65EDF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2F32F-5CE0-ED3A-4224-B5FFEF86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CC957-B7C0-2DEE-5ACC-2706A46D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1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101D1-BB12-20A0-D18D-86CFDEFF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8E630-8712-CAB9-A846-DDC1C685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315848-E93C-03BE-BD0F-F232CC439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4675E6-3AB2-E5A7-C95C-C575255F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E9022-1464-AB47-4566-DE8DEAAD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BD0B68-3308-E304-D248-D683E86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8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EDBB6-A687-F2EF-0B00-A01C4538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EE6AF-6322-8AEC-6424-DCEF49EE8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9AD7B-17FC-D3C2-4D0B-3139F399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B5753-20A3-5692-A6EF-8EBF3E4C5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75B756-FB42-246A-FEC5-3BED1FC5A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496C15-31C9-687D-7C79-3AA2F03A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96A3DF-47E4-6308-17AF-AFFC3782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2512C7-CBAF-16DB-8DEC-6D5A2C10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7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BBFCA-62CF-3E46-B52A-09E49AA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ADBB14-5097-CF29-FD70-D72E083F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9300C0-35B2-8A0D-D624-0DD4EC16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D6DCA9-8362-053A-F8DC-A0DD4BB4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3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70B82-D22F-46A5-F937-6580F804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D2281C-CA0E-E4A2-1680-C8DC04B4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91DCB0-EE40-E614-E8E8-D1D9666E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9958E52-1CCF-0CBE-81E1-0019937F8CE1}"/>
              </a:ext>
            </a:extLst>
          </p:cNvPr>
          <p:cNvSpPr/>
          <p:nvPr userDrawn="1"/>
        </p:nvSpPr>
        <p:spPr>
          <a:xfrm>
            <a:off x="743085" y="0"/>
            <a:ext cx="1555497" cy="714988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F1D54-B348-E4F8-9C7C-470FDCA7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5EC2E-11ED-0DEC-413E-C19D243C8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0E488-C043-58A8-2252-FFB0B38A2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E2461-F021-6992-A1CF-B8FFC64A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DBE0A-CC71-D8C2-5BA6-E89C1B83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0D32C3-8E90-EEFD-EA9F-777F8B6F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2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8F964-7602-C249-E4A6-C7C48E05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511808-0C43-42A5-B8A6-0699C136E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D8D971-4749-0D2A-7501-FDB108313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0C539-BB5D-25D5-762E-B0ACFC90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2CE673-937E-A7FC-2EA5-33E6A8EF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06015-E142-B243-DBFF-2C4A0A45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5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F1BBF-D8C2-F37F-CD8A-54DFD1AE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1B8EF-0624-7A39-A6E3-D8313A79D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9DA4E-1411-6516-618C-AEFA4545E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62B17-41DA-0108-4C10-11CD4D71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15BE3-B82C-E21D-3A43-9C69C8E3D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F1BBF-D8C2-F37F-CD8A-54DFD1AE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1B8EF-0624-7A39-A6E3-D8313A79D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9DA4E-1411-6516-618C-AEFA4545E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33A71A-27B3-401D-A43B-4287B796983D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62B17-41DA-0108-4C10-11CD4D71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15BE3-B82C-E21D-3A43-9C69C8E3D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F9C12-7B20-4C97-BD36-667B3D989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7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microsoft.com/office/2007/relationships/hdphoto" Target="../media/hdphoto4.wdp"/><Relationship Id="rId1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ci-da-6-geekgoing.streamlit.app/" TargetMode="Externa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sinesspost.co.kr/BP?command=article_view&amp;num=338738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ir.lendingclub.com/news/news-details/2022/LendingClub-Reports-Fourth-Quarter-and-Full-Year-2021-Results/default.aspx" TargetMode="External"/><Relationship Id="rId7" Type="http://schemas.openxmlformats.org/officeDocument/2006/relationships/hyperlink" Target="https://www.socialimpactnews.net/news/articleView.html?idxno=519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ekingalpha.com/article/4546819-lendingclub-killer-business-model" TargetMode="External"/><Relationship Id="rId11" Type="http://schemas.openxmlformats.org/officeDocument/2006/relationships/hyperlink" Target="https://www.dbpia.co.kr/Journal/articleDetail?nodeId=NODE10542538" TargetMode="External"/><Relationship Id="rId5" Type="http://schemas.openxmlformats.org/officeDocument/2006/relationships/hyperlink" Target="https://www.debt.org/credit/loans/personal/lending-club-review/" TargetMode="External"/><Relationship Id="rId10" Type="http://schemas.openxmlformats.org/officeDocument/2006/relationships/hyperlink" Target="https://www.skuniv.ac.kr/227291" TargetMode="External"/><Relationship Id="rId4" Type="http://schemas.openxmlformats.org/officeDocument/2006/relationships/hyperlink" Target="https://www.ncbi.nlm.nih.gov/pmc/articles/PMC9222552/" TargetMode="External"/><Relationship Id="rId9" Type="http://schemas.openxmlformats.org/officeDocument/2006/relationships/hyperlink" Target="https://www.etnews.com/20200221000188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B049B-B738-2C87-E0AB-7821F045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D4896E7-7D18-FB15-A727-C2ADA2D68AE9}"/>
              </a:ext>
            </a:extLst>
          </p:cNvPr>
          <p:cNvSpPr/>
          <p:nvPr/>
        </p:nvSpPr>
        <p:spPr>
          <a:xfrm>
            <a:off x="-10174" y="-13579"/>
            <a:ext cx="12202174" cy="6871579"/>
          </a:xfrm>
          <a:prstGeom prst="rect">
            <a:avLst/>
          </a:prstGeom>
          <a:gradFill>
            <a:gsLst>
              <a:gs pos="0">
                <a:srgbClr val="E83401"/>
              </a:gs>
              <a:gs pos="100000">
                <a:srgbClr val="89267C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0FB3C0-1E47-92C2-83ED-7E91DF9C1CFA}"/>
              </a:ext>
            </a:extLst>
          </p:cNvPr>
          <p:cNvSpPr/>
          <p:nvPr/>
        </p:nvSpPr>
        <p:spPr>
          <a:xfrm rot="21375412">
            <a:off x="2848449" y="-3356939"/>
            <a:ext cx="6089038" cy="50415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100000">
                <a:srgbClr val="E83401">
                  <a:alpha val="3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06B89B9-D7C5-01CF-62CB-5FB839D02B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7800341" y="2232448"/>
            <a:ext cx="1925196" cy="1925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6615E6-B4BD-CE9F-FAC4-DF12FCE9FEBA}"/>
              </a:ext>
            </a:extLst>
          </p:cNvPr>
          <p:cNvSpPr txBox="1"/>
          <p:nvPr/>
        </p:nvSpPr>
        <p:spPr>
          <a:xfrm>
            <a:off x="984386" y="1828761"/>
            <a:ext cx="7025816" cy="16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50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대출 미상환 예측</a:t>
            </a:r>
            <a:r>
              <a:rPr lang="en-US" altLang="ko-KR" sz="50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:</a:t>
            </a:r>
          </a:p>
          <a:p>
            <a:pPr>
              <a:spcBef>
                <a:spcPts val="400"/>
              </a:spcBef>
            </a:pPr>
            <a:r>
              <a:rPr lang="ko-KR" altLang="en-US" sz="5000" dirty="0">
                <a:solidFill>
                  <a:schemeClr val="bg1"/>
                </a:solidFill>
                <a:latin typeface="SUIT ExtraBold" pitchFamily="2" charset="-127"/>
                <a:ea typeface="SUIT ExtraBold" pitchFamily="2" charset="-127"/>
              </a:rPr>
              <a:t>위험한 대출자를 찾아라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74DD34-1DA1-8500-29D2-BFF2401652B1}"/>
              </a:ext>
            </a:extLst>
          </p:cNvPr>
          <p:cNvSpPr/>
          <p:nvPr/>
        </p:nvSpPr>
        <p:spPr>
          <a:xfrm rot="19617551">
            <a:off x="7666647" y="3334664"/>
            <a:ext cx="5277395" cy="4593164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25000"/>
                </a:schemeClr>
              </a:gs>
              <a:gs pos="50000">
                <a:srgbClr val="89267C">
                  <a:alpha val="1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4169705-BCAE-6D82-B4EA-9C02CE78139A}"/>
              </a:ext>
            </a:extLst>
          </p:cNvPr>
          <p:cNvSpPr/>
          <p:nvPr/>
        </p:nvSpPr>
        <p:spPr>
          <a:xfrm rot="12939758">
            <a:off x="9341993" y="622279"/>
            <a:ext cx="4329215" cy="4233508"/>
          </a:xfrm>
          <a:prstGeom prst="ellipse">
            <a:avLst/>
          </a:prstGeom>
          <a:gradFill flip="none" rotWithShape="1">
            <a:gsLst>
              <a:gs pos="500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89267C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E04E8-8ED6-B042-0A17-9BA50A1A8121}"/>
              </a:ext>
            </a:extLst>
          </p:cNvPr>
          <p:cNvSpPr txBox="1"/>
          <p:nvPr/>
        </p:nvSpPr>
        <p:spPr>
          <a:xfrm>
            <a:off x="984386" y="930933"/>
            <a:ext cx="1012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b="0" i="0" dirty="0">
                <a:solidFill>
                  <a:srgbClr val="333333"/>
                </a:solidFill>
                <a:effectLst/>
                <a:latin typeface="Helvetica Neue"/>
              </a:rPr>
              <a:t>🚨</a:t>
            </a:r>
            <a:endParaRPr lang="ko-KR" altLang="en-US" sz="4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F83A98-E37C-C4A4-7651-E8A9146D9AE2}"/>
              </a:ext>
            </a:extLst>
          </p:cNvPr>
          <p:cNvCxnSpPr>
            <a:cxnSpLocks/>
          </p:cNvCxnSpPr>
          <p:nvPr/>
        </p:nvCxnSpPr>
        <p:spPr>
          <a:xfrm>
            <a:off x="1061291" y="3835400"/>
            <a:ext cx="151680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76219A-81E6-62EB-D195-270B265689E4}"/>
              </a:ext>
            </a:extLst>
          </p:cNvPr>
          <p:cNvSpPr txBox="1"/>
          <p:nvPr/>
        </p:nvSpPr>
        <p:spPr>
          <a:xfrm>
            <a:off x="1037503" y="5739322"/>
            <a:ext cx="4756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Team. </a:t>
            </a:r>
            <a:r>
              <a:rPr lang="en-US" altLang="ko-KR" sz="1200" dirty="0" err="1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GeekGoing</a:t>
            </a:r>
            <a:endParaRPr lang="en-US" altLang="ko-KR" sz="1200" dirty="0">
              <a:solidFill>
                <a:schemeClr val="bg1"/>
              </a:solidFill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하요한</a:t>
            </a:r>
            <a:r>
              <a:rPr lang="ko-KR" altLang="en-US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곽용현</a:t>
            </a:r>
            <a:r>
              <a:rPr lang="en-US" altLang="ko-KR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박규리</a:t>
            </a:r>
            <a:r>
              <a:rPr lang="en-US" altLang="ko-KR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rPr>
              <a:t>정혜영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6E627-A395-3181-D196-BC31E4CD5A29}"/>
              </a:ext>
            </a:extLst>
          </p:cNvPr>
          <p:cNvSpPr txBox="1"/>
          <p:nvPr/>
        </p:nvSpPr>
        <p:spPr>
          <a:xfrm>
            <a:off x="1037502" y="4176664"/>
            <a:ext cx="542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14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대출 상환 예측을 위한 </a:t>
            </a:r>
            <a:r>
              <a:rPr lang="en-US" altLang="ko-KR" sz="14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AI </a:t>
            </a:r>
            <a:r>
              <a:rPr lang="ko-KR" altLang="en-US" sz="14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모델 개발</a:t>
            </a:r>
            <a:endParaRPr lang="ko-KR" altLang="en-US" sz="1400" dirty="0">
              <a:solidFill>
                <a:schemeClr val="bg1"/>
              </a:solidFill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026" name="Picture 2" descr="3d Folder PNG Images With Transparent Background | Free Download On Lovepik">
            <a:extLst>
              <a:ext uri="{FF2B5EF4-FFF2-40B4-BE49-F238E27FC236}">
                <a16:creationId xmlns:a16="http://schemas.microsoft.com/office/drawing/2014/main" id="{BE568BFD-1B1B-76F8-C3DE-F296A2FBD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rgbClr val="A02B93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8944" y1="46525" x2="68586" y2="46704"/>
                        <a14:backgroundMark x1="67629" y1="53952" x2="67151" y2="55413"/>
                        <a14:backgroundMark x1="68347" y1="47450" x2="68347" y2="47450"/>
                        <a14:backgroundMark x1="68466" y1="47450" x2="68466" y2="47450"/>
                        <a14:backgroundMark x1="68586" y1="46168" x2="68108" y2="47987"/>
                        <a14:backgroundMark x1="65936" y1="64301" x2="65817" y2="64837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21" t="18164" r="27049"/>
          <a:stretch/>
        </p:blipFill>
        <p:spPr bwMode="auto">
          <a:xfrm flipH="1">
            <a:off x="8222498" y="2601542"/>
            <a:ext cx="2227520" cy="269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A74A62D-786A-4999-95B4-474A2911AD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845019">
            <a:off x="9202929" y="3582213"/>
            <a:ext cx="1496677" cy="1496677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DA6A0591-6E48-5423-79C6-FFB477BE212E}"/>
              </a:ext>
            </a:extLst>
          </p:cNvPr>
          <p:cNvSpPr/>
          <p:nvPr/>
        </p:nvSpPr>
        <p:spPr>
          <a:xfrm rot="21375412">
            <a:off x="8200644" y="-1741727"/>
            <a:ext cx="4731878" cy="372197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100000">
                <a:srgbClr val="E83401">
                  <a:alpha val="3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E9B85E6-195D-9136-E77C-4B707E0B6A2D}"/>
              </a:ext>
            </a:extLst>
          </p:cNvPr>
          <p:cNvSpPr/>
          <p:nvPr/>
        </p:nvSpPr>
        <p:spPr>
          <a:xfrm rot="21375412">
            <a:off x="3599013" y="-2752377"/>
            <a:ext cx="4731878" cy="372197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100000">
                <a:srgbClr val="E83401">
                  <a:alpha val="3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7A933-7B29-8FED-E41D-29CFCF9B7A69}"/>
              </a:ext>
            </a:extLst>
          </p:cNvPr>
          <p:cNvSpPr txBox="1"/>
          <p:nvPr/>
        </p:nvSpPr>
        <p:spPr>
          <a:xfrm>
            <a:off x="3717993" y="272176"/>
            <a:ext cx="4756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SUIT Medium" pitchFamily="2" charset="-127"/>
                <a:ea typeface="SUIT Medium" pitchFamily="2" charset="-127"/>
              </a:rPr>
              <a:t>2024 MEDICI FINAL PROJECT.</a:t>
            </a:r>
          </a:p>
          <a:p>
            <a:pPr algn="ctr"/>
            <a:endParaRPr lang="ko-KR" altLang="en-US" sz="1100" dirty="0">
              <a:solidFill>
                <a:schemeClr val="bg1"/>
              </a:solidFill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16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31C9B-E7C5-38E7-7A70-A22B727AB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D27730-4531-B0D3-2C84-E90DB520DF46}"/>
              </a:ext>
            </a:extLst>
          </p:cNvPr>
          <p:cNvSpPr/>
          <p:nvPr/>
        </p:nvSpPr>
        <p:spPr>
          <a:xfrm>
            <a:off x="-2" y="2205038"/>
            <a:ext cx="12192000" cy="4638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57E6C-5E61-2715-B224-CBF3C3FA0DE2}"/>
              </a:ext>
            </a:extLst>
          </p:cNvPr>
          <p:cNvSpPr/>
          <p:nvPr/>
        </p:nvSpPr>
        <p:spPr>
          <a:xfrm flipV="1">
            <a:off x="772768" y="1508915"/>
            <a:ext cx="34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919F719-0420-7AD5-9C61-08730F079400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E84C95-98CD-F0B7-9C0B-789A2CC91FE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8BB70-F696-240E-1498-BEB8C221BF15}"/>
              </a:ext>
            </a:extLst>
          </p:cNvPr>
          <p:cNvSpPr txBox="1"/>
          <p:nvPr/>
        </p:nvSpPr>
        <p:spPr>
          <a:xfrm>
            <a:off x="633505" y="167446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1C76D8-590E-42F2-91DB-721CD56B8798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3200" dirty="0">
                <a:latin typeface="SUIT Medium" pitchFamily="2" charset="-127"/>
                <a:ea typeface="SUIT Medium" pitchFamily="2" charset="-127"/>
              </a:rPr>
              <a:t>대출의 문제점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D31C9F-E72E-2533-B4A8-0DBFB8526176}"/>
              </a:ext>
            </a:extLst>
          </p:cNvPr>
          <p:cNvSpPr txBox="1"/>
          <p:nvPr/>
        </p:nvSpPr>
        <p:spPr>
          <a:xfrm>
            <a:off x="732259" y="1708335"/>
            <a:ext cx="100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대출은 신용위험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부채 문제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투자 위험 등 다양한 위험을 야기하고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3124E58-0CED-8E5D-061F-421DE3755D04}"/>
              </a:ext>
            </a:extLst>
          </p:cNvPr>
          <p:cNvSpPr/>
          <p:nvPr/>
        </p:nvSpPr>
        <p:spPr>
          <a:xfrm>
            <a:off x="1809341" y="2964767"/>
            <a:ext cx="1537200" cy="15356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신용 위험</a:t>
            </a:r>
            <a:endParaRPr lang="en-US" altLang="ko-KR" sz="16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853A9-B73F-C951-B8B4-4556DE35A463}"/>
              </a:ext>
            </a:extLst>
          </p:cNvPr>
          <p:cNvSpPr txBox="1"/>
          <p:nvPr/>
        </p:nvSpPr>
        <p:spPr>
          <a:xfrm>
            <a:off x="882911" y="4719744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개인이 대출자의 신용을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평가하기에는 한계가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0073AC2-A31E-9A08-2905-12172753B299}"/>
              </a:ext>
            </a:extLst>
          </p:cNvPr>
          <p:cNvSpPr/>
          <p:nvPr/>
        </p:nvSpPr>
        <p:spPr>
          <a:xfrm>
            <a:off x="5327400" y="2964767"/>
            <a:ext cx="1537200" cy="15356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부채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4AC1E-2EF1-A65C-EDBA-985546A0304B}"/>
              </a:ext>
            </a:extLst>
          </p:cNvPr>
          <p:cNvSpPr txBox="1"/>
          <p:nvPr/>
        </p:nvSpPr>
        <p:spPr>
          <a:xfrm>
            <a:off x="4414901" y="4719744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비교적 쉬운 대출로 인한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대출자의 부채 누적 문제가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13443B-7091-6BB0-69E8-3419C4F4F783}"/>
              </a:ext>
            </a:extLst>
          </p:cNvPr>
          <p:cNvGrpSpPr/>
          <p:nvPr/>
        </p:nvGrpSpPr>
        <p:grpSpPr>
          <a:xfrm>
            <a:off x="8817838" y="2964767"/>
            <a:ext cx="1537200" cy="1535690"/>
            <a:chOff x="8817838" y="3005368"/>
            <a:chExt cx="1537200" cy="153569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7347231-3DE5-63E4-9108-43F564D9173E}"/>
                </a:ext>
              </a:extLst>
            </p:cNvPr>
            <p:cNvSpPr/>
            <p:nvPr/>
          </p:nvSpPr>
          <p:spPr>
            <a:xfrm>
              <a:off x="8817838" y="3005368"/>
              <a:ext cx="1537200" cy="153569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32AACA-EA98-A1A7-4C35-40E654000B75}"/>
                </a:ext>
              </a:extLst>
            </p:cNvPr>
            <p:cNvSpPr txBox="1"/>
            <p:nvPr/>
          </p:nvSpPr>
          <p:spPr>
            <a:xfrm>
              <a:off x="8930427" y="3603936"/>
              <a:ext cx="13120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SUIT ExtraBold" pitchFamily="2" charset="-127"/>
                  <a:ea typeface="SUIT ExtraBold" pitchFamily="2" charset="-127"/>
                </a:rPr>
                <a:t>투자 위험</a:t>
              </a:r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359C1E-C39A-3308-2988-1988CD9E7E16}"/>
              </a:ext>
            </a:extLst>
          </p:cNvPr>
          <p:cNvSpPr txBox="1"/>
          <p:nvPr/>
        </p:nvSpPr>
        <p:spPr>
          <a:xfrm>
            <a:off x="7700132" y="4719744"/>
            <a:ext cx="377261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 채무 불이행으로 인한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투자자의 투자 손실 위험이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75461-D3AE-3AF8-EB59-1317433EC64D}"/>
              </a:ext>
            </a:extLst>
          </p:cNvPr>
          <p:cNvSpPr txBox="1"/>
          <p:nvPr/>
        </p:nvSpPr>
        <p:spPr>
          <a:xfrm>
            <a:off x="11609428" y="6331515"/>
            <a:ext cx="3190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10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4A8272-77D3-354C-623D-2C08ED3C7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8C672D-2F50-40A9-521F-8B0AE38DF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AAC-6236-6021-B2A3-73355220A53C}"/>
              </a:ext>
            </a:extLst>
          </p:cNvPr>
          <p:cNvSpPr txBox="1"/>
          <p:nvPr/>
        </p:nvSpPr>
        <p:spPr>
          <a:xfrm>
            <a:off x="2797243" y="3044279"/>
            <a:ext cx="6597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SUIT Heavy" pitchFamily="2" charset="-127"/>
                <a:ea typeface="SUIT Heavy" pitchFamily="2" charset="-127"/>
              </a:rPr>
              <a:t>2</a:t>
            </a:r>
            <a:r>
              <a:rPr lang="ko-KR" altLang="en-US" sz="400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>
                <a:latin typeface="SUIT Heavy" pitchFamily="2" charset="-127"/>
                <a:ea typeface="SUIT Heavy" pitchFamily="2" charset="-127"/>
              </a:rPr>
              <a:t>. </a:t>
            </a:r>
            <a:r>
              <a:rPr lang="ko-KR" altLang="en-US" sz="4000">
                <a:latin typeface="SUIT Heavy" pitchFamily="2" charset="-127"/>
                <a:ea typeface="SUIT Heavy" pitchFamily="2" charset="-127"/>
              </a:rPr>
              <a:t>프로젝트 개요</a:t>
            </a:r>
            <a:endParaRPr lang="ko-KR" altLang="en-US" sz="4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E421A-FE1F-0337-382D-4F4F257281BA}"/>
              </a:ext>
            </a:extLst>
          </p:cNvPr>
          <p:cNvSpPr txBox="1"/>
          <p:nvPr/>
        </p:nvSpPr>
        <p:spPr>
          <a:xfrm>
            <a:off x="11639550" y="6331515"/>
            <a:ext cx="28892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11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BF707-F121-DBBB-29C9-4544F3E58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D210BA-9A7F-B53B-9898-C88A74D4A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E3DC1-65ED-35A9-3A8B-B6B40E4BC5A8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38678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7D8A4FA-8086-C565-1DE5-97905A35B3B2}"/>
              </a:ext>
            </a:extLst>
          </p:cNvPr>
          <p:cNvSpPr/>
          <p:nvPr/>
        </p:nvSpPr>
        <p:spPr>
          <a:xfrm flipH="1">
            <a:off x="6662813" y="2645528"/>
            <a:ext cx="4577368" cy="2598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D9D5B-F1C4-33FA-BD03-04FD18D4AD0F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프로젝트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59524-0B71-74AD-ACE1-5114603220A3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F138D2-2FC4-CF94-D464-D8075BBF59F1}"/>
              </a:ext>
            </a:extLst>
          </p:cNvPr>
          <p:cNvSpPr/>
          <p:nvPr/>
        </p:nvSpPr>
        <p:spPr>
          <a:xfrm flipV="1">
            <a:off x="772520" y="1509618"/>
            <a:ext cx="23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E1CD4B-A4B5-DD42-201D-2FD23B8B9A40}"/>
              </a:ext>
            </a:extLst>
          </p:cNvPr>
          <p:cNvSpPr/>
          <p:nvPr/>
        </p:nvSpPr>
        <p:spPr>
          <a:xfrm flipH="1">
            <a:off x="973200" y="2645528"/>
            <a:ext cx="4577368" cy="2598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64F17-9B04-4D40-E4AA-7B0CE58EB52E}"/>
              </a:ext>
            </a:extLst>
          </p:cNvPr>
          <p:cNvSpPr txBox="1"/>
          <p:nvPr/>
        </p:nvSpPr>
        <p:spPr>
          <a:xfrm>
            <a:off x="1071314" y="3549945"/>
            <a:ext cx="438114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플랫폼의 </a:t>
            </a:r>
            <a:r>
              <a:rPr lang="ko-KR" altLang="en-US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효과적인 리스크 관리</a:t>
            </a:r>
            <a:r>
              <a:rPr lang="ko-KR" altLang="en-US" dirty="0">
                <a:highlight>
                  <a:srgbClr val="ECE4F8"/>
                </a:highlight>
                <a:latin typeface="SUIT SemiBold" pitchFamily="2" charset="-127"/>
                <a:ea typeface="SUIT SemiBold" pitchFamily="2" charset="-127"/>
              </a:rPr>
              <a:t>를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위한 </a:t>
            </a:r>
            <a:endParaRPr lang="en-US" altLang="ko-KR" dirty="0">
              <a:latin typeface="SUIT SemiBold" pitchFamily="2" charset="-127"/>
              <a:ea typeface="SUIT Semi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P2P 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대출 상환 예측 모델을 개발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80987-2A22-963B-93F4-012384B5E1FD}"/>
              </a:ext>
            </a:extLst>
          </p:cNvPr>
          <p:cNvSpPr txBox="1"/>
          <p:nvPr/>
        </p:nvSpPr>
        <p:spPr>
          <a:xfrm>
            <a:off x="6662813" y="3549945"/>
            <a:ext cx="457736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모델을 활용하고 </a:t>
            </a:r>
            <a:r>
              <a:rPr lang="ko-KR" altLang="en-US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비즈니스 인사이트 도출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을 위한</a:t>
            </a:r>
            <a:endParaRPr lang="en-US" altLang="ko-KR" dirty="0">
              <a:latin typeface="SUIT SemiBold" pitchFamily="2" charset="-127"/>
              <a:ea typeface="SUIT Semi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SUIT SemiBold" pitchFamily="2" charset="-127"/>
                <a:ea typeface="SUIT SemiBold" pitchFamily="2" charset="-127"/>
              </a:rPr>
              <a:t>Streamlit</a:t>
            </a:r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을 이용한 분석 대시보드 설계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B2A227-B35E-0BF1-3858-2FB0E1FB06EF}"/>
              </a:ext>
            </a:extLst>
          </p:cNvPr>
          <p:cNvSpPr/>
          <p:nvPr/>
        </p:nvSpPr>
        <p:spPr>
          <a:xfrm>
            <a:off x="2844434" y="2264545"/>
            <a:ext cx="834900" cy="833191"/>
          </a:xfrm>
          <a:prstGeom prst="ellipse">
            <a:avLst/>
          </a:prstGeom>
          <a:solidFill>
            <a:srgbClr val="ECE4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788D3F-0C09-6F3C-9429-A2D03D576CCB}"/>
              </a:ext>
            </a:extLst>
          </p:cNvPr>
          <p:cNvSpPr/>
          <p:nvPr/>
        </p:nvSpPr>
        <p:spPr>
          <a:xfrm>
            <a:off x="8534047" y="2264545"/>
            <a:ext cx="834900" cy="833191"/>
          </a:xfrm>
          <a:prstGeom prst="ellipse">
            <a:avLst/>
          </a:prstGeom>
          <a:solidFill>
            <a:srgbClr val="ECE4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756E2-214E-0127-9F31-EE08774E4C2F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C3204-3425-07F7-81DD-8C5F1E1B1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4E29F7-807E-5F28-EB8F-B78C90099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7DF5B-8E9E-D789-286A-25B96F104A8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74437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D3DE13-6F63-11C4-FEA3-A698BA8A924F}"/>
              </a:ext>
            </a:extLst>
          </p:cNvPr>
          <p:cNvSpPr/>
          <p:nvPr/>
        </p:nvSpPr>
        <p:spPr>
          <a:xfrm>
            <a:off x="-2" y="2205038"/>
            <a:ext cx="12192000" cy="4638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B956B-7BD6-E4BC-D3D6-2F722083A870}"/>
              </a:ext>
            </a:extLst>
          </p:cNvPr>
          <p:cNvSpPr/>
          <p:nvPr/>
        </p:nvSpPr>
        <p:spPr>
          <a:xfrm flipV="1">
            <a:off x="772768" y="1508915"/>
            <a:ext cx="39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50CBA-19C2-929F-8F0D-BB6C39FFE08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D805C-921F-6EF9-4778-BDBE083F34F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A6CE7-3B5F-08C3-94AD-8257C36135C5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프로젝트 주요 고려사항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B4CE52-9512-A868-D6A8-2388B2D4C2A6}"/>
              </a:ext>
            </a:extLst>
          </p:cNvPr>
          <p:cNvSpPr txBox="1"/>
          <p:nvPr/>
        </p:nvSpPr>
        <p:spPr>
          <a:xfrm>
            <a:off x="732259" y="1708335"/>
            <a:ext cx="100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금융 비즈니스 상황에 맞게 투명성과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빠른 속도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타겟 불균형 문제 해결을 중심으로 프로젝트를 진행했습니다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98D7DB3-3626-5376-B02F-A3E9859924BA}"/>
              </a:ext>
            </a:extLst>
          </p:cNvPr>
          <p:cNvSpPr/>
          <p:nvPr/>
        </p:nvSpPr>
        <p:spPr>
          <a:xfrm>
            <a:off x="1809341" y="2924167"/>
            <a:ext cx="1537200" cy="15356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설명 </a:t>
            </a:r>
            <a:endParaRPr lang="en-US" altLang="ko-KR" sz="16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가능성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5BF7-C159-D564-490B-2D1E943DC449}"/>
              </a:ext>
            </a:extLst>
          </p:cNvPr>
          <p:cNvSpPr txBox="1"/>
          <p:nvPr/>
        </p:nvSpPr>
        <p:spPr>
          <a:xfrm>
            <a:off x="882911" y="4719744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모델을 통한 심사 결과를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어떻게 고객에게 설명할 수 있을까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?”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DABA3D1-F47E-FF5D-42A9-A63634F6567E}"/>
              </a:ext>
            </a:extLst>
          </p:cNvPr>
          <p:cNvSpPr/>
          <p:nvPr/>
        </p:nvSpPr>
        <p:spPr>
          <a:xfrm>
            <a:off x="5313589" y="2924167"/>
            <a:ext cx="1537200" cy="15356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신속성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5A546-13E5-10A8-FC8F-B85828362C92}"/>
              </a:ext>
            </a:extLst>
          </p:cNvPr>
          <p:cNvSpPr txBox="1"/>
          <p:nvPr/>
        </p:nvSpPr>
        <p:spPr>
          <a:xfrm>
            <a:off x="4414901" y="4719744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모델을 통해 대출심사 결정을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빠르게 처리할 수 있을까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?”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D2422-030B-E917-0C73-5DF58CDF3BBC}"/>
              </a:ext>
            </a:extLst>
          </p:cNvPr>
          <p:cNvGrpSpPr/>
          <p:nvPr/>
        </p:nvGrpSpPr>
        <p:grpSpPr>
          <a:xfrm>
            <a:off x="8817838" y="2924167"/>
            <a:ext cx="1537200" cy="1535690"/>
            <a:chOff x="8817838" y="3005368"/>
            <a:chExt cx="1537200" cy="153569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9C392E4-F33F-7422-25DD-ECBFC749A9C0}"/>
                </a:ext>
              </a:extLst>
            </p:cNvPr>
            <p:cNvSpPr/>
            <p:nvPr/>
          </p:nvSpPr>
          <p:spPr>
            <a:xfrm>
              <a:off x="8817838" y="3005368"/>
              <a:ext cx="1537200" cy="153569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DCC36E-DAEB-D073-A27B-7AA1071657DE}"/>
                </a:ext>
              </a:extLst>
            </p:cNvPr>
            <p:cNvSpPr txBox="1"/>
            <p:nvPr/>
          </p:nvSpPr>
          <p:spPr>
            <a:xfrm>
              <a:off x="8930427" y="3467972"/>
              <a:ext cx="13120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타겟</a:t>
              </a:r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  <a:p>
              <a:pPr algn="ctr"/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불균형 조정</a:t>
              </a:r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BF95F3-C77B-C3E7-0C87-C8DA4B324EE0}"/>
              </a:ext>
            </a:extLst>
          </p:cNvPr>
          <p:cNvSpPr txBox="1"/>
          <p:nvPr/>
        </p:nvSpPr>
        <p:spPr>
          <a:xfrm>
            <a:off x="7700132" y="4719744"/>
            <a:ext cx="3772612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미상환은 상환보다 드물게 발생한다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데이터의 타겟 불균형을 어떻게 해결할까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18F0F-DD14-31F0-50E4-9C800FA5D706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96CD6-5615-DE48-C42B-FA331B2F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2EFEFC-9A4F-2D3A-FDE3-6CFFD3758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B47C-DCFA-DA32-404E-C8BF5033E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0950A03-2C1A-DC22-B0A5-84106FF2E8B3}"/>
              </a:ext>
            </a:extLst>
          </p:cNvPr>
          <p:cNvSpPr/>
          <p:nvPr/>
        </p:nvSpPr>
        <p:spPr>
          <a:xfrm>
            <a:off x="0" y="1557338"/>
            <a:ext cx="12192000" cy="528279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24C2469-9FB8-EF9E-2B84-20D2448FDCD5}"/>
              </a:ext>
            </a:extLst>
          </p:cNvPr>
          <p:cNvSpPr/>
          <p:nvPr/>
        </p:nvSpPr>
        <p:spPr>
          <a:xfrm>
            <a:off x="1211675" y="3061337"/>
            <a:ext cx="2705100" cy="1094120"/>
          </a:xfrm>
          <a:prstGeom prst="roundRect">
            <a:avLst>
              <a:gd name="adj" fmla="val 1095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CE386-AC6C-4D41-FD2B-CC9524DE8444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5211A-0A43-02E7-062D-911D7CBF2157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115D4-1A76-E0C4-7A5A-CD3BF3652E06}"/>
              </a:ext>
            </a:extLst>
          </p:cNvPr>
          <p:cNvSpPr txBox="1"/>
          <p:nvPr/>
        </p:nvSpPr>
        <p:spPr>
          <a:xfrm>
            <a:off x="743086" y="938685"/>
            <a:ext cx="276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데이터 셋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6DF0FB-3ECC-338E-554C-2F859FA56D17}"/>
              </a:ext>
            </a:extLst>
          </p:cNvPr>
          <p:cNvSpPr/>
          <p:nvPr/>
        </p:nvSpPr>
        <p:spPr>
          <a:xfrm flipV="1">
            <a:off x="772520" y="1509618"/>
            <a:ext cx="25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5FE85C7-1A18-A678-5105-13CC6B06881F}"/>
              </a:ext>
            </a:extLst>
          </p:cNvPr>
          <p:cNvGrpSpPr/>
          <p:nvPr/>
        </p:nvGrpSpPr>
        <p:grpSpPr>
          <a:xfrm>
            <a:off x="1098995" y="3062918"/>
            <a:ext cx="2913028" cy="1092539"/>
            <a:chOff x="6479034" y="2470827"/>
            <a:chExt cx="4900806" cy="171858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874D22D-27EC-587D-E4BF-0B266764C48D}"/>
                </a:ext>
              </a:extLst>
            </p:cNvPr>
            <p:cNvCxnSpPr>
              <a:cxnSpLocks/>
            </p:cNvCxnSpPr>
            <p:nvPr/>
          </p:nvCxnSpPr>
          <p:spPr>
            <a:xfrm>
              <a:off x="6825124" y="3385632"/>
              <a:ext cx="4197407" cy="0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A31FFE4-0A6C-62D5-7892-D944F2C1C2DF}"/>
                </a:ext>
              </a:extLst>
            </p:cNvPr>
            <p:cNvCxnSpPr>
              <a:cxnSpLocks/>
            </p:cNvCxnSpPr>
            <p:nvPr/>
          </p:nvCxnSpPr>
          <p:spPr>
            <a:xfrm>
              <a:off x="8923826" y="2512641"/>
              <a:ext cx="0" cy="1676769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F1D253-0FA7-643F-EE91-9245A10CA8E9}"/>
                </a:ext>
              </a:extLst>
            </p:cNvPr>
            <p:cNvSpPr txBox="1"/>
            <p:nvPr/>
          </p:nvSpPr>
          <p:spPr>
            <a:xfrm>
              <a:off x="7028930" y="2479933"/>
              <a:ext cx="1598260" cy="500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SUIT Medium" pitchFamily="2" charset="-127"/>
                  <a:ea typeface="SUIT Medium" pitchFamily="2" charset="-127"/>
                </a:rPr>
                <a:t>미상환</a:t>
              </a:r>
              <a:endParaRPr lang="en-US" altLang="ko-KR" sz="11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A309C4-E09A-0892-74F3-D655539B146C}"/>
                </a:ext>
              </a:extLst>
            </p:cNvPr>
            <p:cNvSpPr txBox="1"/>
            <p:nvPr/>
          </p:nvSpPr>
          <p:spPr>
            <a:xfrm>
              <a:off x="9497390" y="2470827"/>
              <a:ext cx="990599" cy="500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SUIT Medium" pitchFamily="2" charset="-127"/>
                  <a:ea typeface="SUIT Medium" pitchFamily="2" charset="-127"/>
                </a:rPr>
                <a:t>상환</a:t>
              </a:r>
              <a:endParaRPr lang="en-US" altLang="ko-KR" sz="11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355825-599E-4818-980A-58C9D4C12D18}"/>
                </a:ext>
              </a:extLst>
            </p:cNvPr>
            <p:cNvSpPr txBox="1"/>
            <p:nvPr/>
          </p:nvSpPr>
          <p:spPr>
            <a:xfrm>
              <a:off x="6479034" y="3463386"/>
              <a:ext cx="2698054" cy="500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SUIT Medium" pitchFamily="2" charset="-127"/>
                  <a:ea typeface="SUIT Medium" pitchFamily="2" charset="-127"/>
                </a:rPr>
                <a:t>262,215</a:t>
              </a:r>
              <a:r>
                <a:rPr lang="ko-KR" altLang="en-US" sz="11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1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7D7CF1-BA86-4A56-6B2B-DE12DFBC1A2E}"/>
                </a:ext>
              </a:extLst>
            </p:cNvPr>
            <p:cNvSpPr txBox="1"/>
            <p:nvPr/>
          </p:nvSpPr>
          <p:spPr>
            <a:xfrm>
              <a:off x="8681786" y="3474351"/>
              <a:ext cx="2698054" cy="500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SUIT Medium" pitchFamily="2" charset="-127"/>
                  <a:ea typeface="SUIT Medium" pitchFamily="2" charset="-127"/>
                </a:rPr>
                <a:t>1,057,295 </a:t>
              </a:r>
              <a:r>
                <a:rPr lang="ko-KR" altLang="en-US" sz="11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1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3D0A3-343A-BAC2-CB24-5109E7654D20}"/>
                </a:ext>
              </a:extLst>
            </p:cNvPr>
            <p:cNvSpPr txBox="1"/>
            <p:nvPr/>
          </p:nvSpPr>
          <p:spPr>
            <a:xfrm>
              <a:off x="6511598" y="2774984"/>
              <a:ext cx="2632926" cy="500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SUIT ExtraBold" pitchFamily="2" charset="-127"/>
                  <a:ea typeface="SUIT ExtraBold" pitchFamily="2" charset="-127"/>
                </a:rPr>
                <a:t>Charged</a:t>
              </a:r>
              <a:r>
                <a:rPr lang="ko-KR" altLang="en-US" sz="1100" dirty="0">
                  <a:latin typeface="SUIT ExtraBold" pitchFamily="2" charset="-127"/>
                  <a:ea typeface="SUIT ExtraBold" pitchFamily="2" charset="-127"/>
                </a:rPr>
                <a:t> </a:t>
              </a:r>
              <a:r>
                <a:rPr lang="en-US" altLang="ko-KR" sz="1100" dirty="0">
                  <a:latin typeface="SUIT ExtraBold" pitchFamily="2" charset="-127"/>
                  <a:ea typeface="SUIT ExtraBold" pitchFamily="2" charset="-127"/>
                </a:rPr>
                <a:t>Off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697968-EC26-0975-A4F1-F3DA5157702C}"/>
                </a:ext>
              </a:extLst>
            </p:cNvPr>
            <p:cNvSpPr txBox="1"/>
            <p:nvPr/>
          </p:nvSpPr>
          <p:spPr>
            <a:xfrm>
              <a:off x="8937386" y="2764143"/>
              <a:ext cx="2161448" cy="500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latin typeface="SUIT ExtraBold" pitchFamily="2" charset="-127"/>
                  <a:ea typeface="SUIT ExtraBold" pitchFamily="2" charset="-127"/>
                </a:rPr>
                <a:t>Fully Paid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089B50E-61E9-64AF-DE40-10E09439AA44}"/>
              </a:ext>
            </a:extLst>
          </p:cNvPr>
          <p:cNvSpPr txBox="1"/>
          <p:nvPr/>
        </p:nvSpPr>
        <p:spPr>
          <a:xfrm>
            <a:off x="795338" y="2188539"/>
            <a:ext cx="4950373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물리적 파일명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:  accepted_2007_to_2018Q4.csv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총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1,319,510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건의 대출 데이터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462DD4-63FC-4149-8213-D1DABD6D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36" y="2752893"/>
            <a:ext cx="1191946" cy="4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6AFF50D-3600-0877-B719-CB26FBC0E8E7}"/>
              </a:ext>
            </a:extLst>
          </p:cNvPr>
          <p:cNvSpPr txBox="1"/>
          <p:nvPr/>
        </p:nvSpPr>
        <p:spPr>
          <a:xfrm>
            <a:off x="830028" y="4557889"/>
            <a:ext cx="799253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#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개인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대출에 관한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135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개의 컬럼 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타겟 변수 포함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)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6B3E98D-AEF5-DCD6-C396-F51D9806F7F0}"/>
              </a:ext>
            </a:extLst>
          </p:cNvPr>
          <p:cNvSpPr txBox="1"/>
          <p:nvPr/>
        </p:nvSpPr>
        <p:spPr>
          <a:xfrm>
            <a:off x="864843" y="4889155"/>
            <a:ext cx="5902465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의미를 중심으로 다음과 같이 특성을 그룹화하여 프로젝트 진행하였습니다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DFA3D4-42C6-DD5D-DE61-60265AB23AA3}"/>
              </a:ext>
            </a:extLst>
          </p:cNvPr>
          <p:cNvSpPr/>
          <p:nvPr/>
        </p:nvSpPr>
        <p:spPr>
          <a:xfrm>
            <a:off x="1245480" y="5510608"/>
            <a:ext cx="948597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개인정보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6C5EB66A-761E-0AF7-E756-BCE43F2CD3A0}"/>
              </a:ext>
            </a:extLst>
          </p:cNvPr>
          <p:cNvSpPr/>
          <p:nvPr/>
        </p:nvSpPr>
        <p:spPr>
          <a:xfrm>
            <a:off x="2364177" y="5510608"/>
            <a:ext cx="948597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신용기록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1B9E51D8-C363-395F-59D3-C0ACC9616E5A}"/>
              </a:ext>
            </a:extLst>
          </p:cNvPr>
          <p:cNvSpPr/>
          <p:nvPr/>
        </p:nvSpPr>
        <p:spPr>
          <a:xfrm>
            <a:off x="3482874" y="5510608"/>
            <a:ext cx="948597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신용조회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0" name="사각형: 둥근 모서리 1029">
            <a:extLst>
              <a:ext uri="{FF2B5EF4-FFF2-40B4-BE49-F238E27FC236}">
                <a16:creationId xmlns:a16="http://schemas.microsoft.com/office/drawing/2014/main" id="{38D47B51-DC76-4F39-5E71-24AF4781444C}"/>
              </a:ext>
            </a:extLst>
          </p:cNvPr>
          <p:cNvSpPr/>
          <p:nvPr/>
        </p:nvSpPr>
        <p:spPr>
          <a:xfrm>
            <a:off x="7213544" y="5521691"/>
            <a:ext cx="1006768" cy="316956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할부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계정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2" name="사각형: 둥근 모서리 1031">
            <a:extLst>
              <a:ext uri="{FF2B5EF4-FFF2-40B4-BE49-F238E27FC236}">
                <a16:creationId xmlns:a16="http://schemas.microsoft.com/office/drawing/2014/main" id="{78BBA401-D05A-55CA-DC70-6C95ED594781}"/>
              </a:ext>
            </a:extLst>
          </p:cNvPr>
          <p:cNvSpPr/>
          <p:nvPr/>
        </p:nvSpPr>
        <p:spPr>
          <a:xfrm>
            <a:off x="8390412" y="5521691"/>
            <a:ext cx="1093877" cy="310818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리볼빙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 계정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CFC025FE-272A-8F7A-204C-C187AA40D7AA}"/>
              </a:ext>
            </a:extLst>
          </p:cNvPr>
          <p:cNvSpPr/>
          <p:nvPr/>
        </p:nvSpPr>
        <p:spPr>
          <a:xfrm>
            <a:off x="1211675" y="5980118"/>
            <a:ext cx="1093877" cy="347656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신용카드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4" name="사각형: 둥근 모서리 1033">
            <a:extLst>
              <a:ext uri="{FF2B5EF4-FFF2-40B4-BE49-F238E27FC236}">
                <a16:creationId xmlns:a16="http://schemas.microsoft.com/office/drawing/2014/main" id="{1A8DEF4A-B7EB-4EEB-F767-7DB044FC042B}"/>
              </a:ext>
            </a:extLst>
          </p:cNvPr>
          <p:cNvSpPr/>
          <p:nvPr/>
        </p:nvSpPr>
        <p:spPr>
          <a:xfrm>
            <a:off x="4601571" y="5510608"/>
            <a:ext cx="1323175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신용거래 사용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80FDF902-F531-5D56-B948-44005E633612}"/>
              </a:ext>
            </a:extLst>
          </p:cNvPr>
          <p:cNvSpPr/>
          <p:nvPr/>
        </p:nvSpPr>
        <p:spPr>
          <a:xfrm>
            <a:off x="2461890" y="5989927"/>
            <a:ext cx="948598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연체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미납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B5F95429-D520-E8BD-1B5B-D623BE04B227}"/>
              </a:ext>
            </a:extLst>
          </p:cNvPr>
          <p:cNvSpPr/>
          <p:nvPr/>
        </p:nvSpPr>
        <p:spPr>
          <a:xfrm>
            <a:off x="6094846" y="5510608"/>
            <a:ext cx="948598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대출 정보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E060BC7B-C8DD-A4E4-CBBA-7AA837242CE0}"/>
              </a:ext>
            </a:extLst>
          </p:cNvPr>
          <p:cNvSpPr/>
          <p:nvPr/>
        </p:nvSpPr>
        <p:spPr>
          <a:xfrm>
            <a:off x="3537331" y="5989926"/>
            <a:ext cx="948598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hardship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28F9DCA8-52C7-F6D2-3ACD-7FED2AF081A8}"/>
              </a:ext>
            </a:extLst>
          </p:cNvPr>
          <p:cNvSpPr/>
          <p:nvPr/>
        </p:nvSpPr>
        <p:spPr>
          <a:xfrm>
            <a:off x="4658420" y="5989926"/>
            <a:ext cx="1226403" cy="328039"/>
          </a:xfrm>
          <a:prstGeom prst="roundRect">
            <a:avLst>
              <a:gd name="adj" fmla="val 50000"/>
            </a:avLst>
          </a:prstGeom>
          <a:solidFill>
            <a:srgbClr val="ECE4F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settlement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04AC28-375C-8087-1219-E2D38E66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483" y="2813610"/>
            <a:ext cx="2383711" cy="3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21613-319C-E9B3-AB22-DF0C79E6CDFA}"/>
              </a:ext>
            </a:extLst>
          </p:cNvPr>
          <p:cNvSpPr txBox="1"/>
          <p:nvPr/>
        </p:nvSpPr>
        <p:spPr>
          <a:xfrm>
            <a:off x="11604022" y="6334150"/>
            <a:ext cx="32445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14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78927-F02B-5AE9-2116-451C4D349E50}"/>
              </a:ext>
            </a:extLst>
          </p:cNvPr>
          <p:cNvSpPr txBox="1"/>
          <p:nvPr/>
        </p:nvSpPr>
        <p:spPr>
          <a:xfrm>
            <a:off x="737468" y="1707499"/>
            <a:ext cx="10082212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2007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년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~2018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년까지의 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Kaggle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에 공개된 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Lending Club P2P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 플랫폼의 승인된 대출 데이터입니다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C532FC-969D-C526-21BF-ED38EE0948BF}"/>
              </a:ext>
            </a:extLst>
          </p:cNvPr>
          <p:cNvCxnSpPr>
            <a:cxnSpLocks/>
          </p:cNvCxnSpPr>
          <p:nvPr/>
        </p:nvCxnSpPr>
        <p:spPr>
          <a:xfrm>
            <a:off x="634699" y="4419859"/>
            <a:ext cx="109226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55CC2CC-CAE4-5A07-742B-AE2A58413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7936D5-1469-2717-6606-37723B475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7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4B5E3C71-9341-3076-786F-6C33DD860FDB}"/>
              </a:ext>
            </a:extLst>
          </p:cNvPr>
          <p:cNvSpPr/>
          <p:nvPr/>
        </p:nvSpPr>
        <p:spPr>
          <a:xfrm>
            <a:off x="0" y="2207212"/>
            <a:ext cx="12192000" cy="4650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D9D5B-F1C4-33FA-BD03-04FD18D4AD0F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타겟 설정 및 데이터 필터링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78A8071-971D-B365-D15D-D0440DAE8CAB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59524-0B71-74AD-ACE1-5114603220A3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F138D2-2FC4-CF94-D464-D8075BBF59F1}"/>
              </a:ext>
            </a:extLst>
          </p:cNvPr>
          <p:cNvSpPr/>
          <p:nvPr/>
        </p:nvSpPr>
        <p:spPr>
          <a:xfrm flipV="1">
            <a:off x="772520" y="1509618"/>
            <a:ext cx="45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6E7927-4D1C-787A-EA74-5C2CD87847F1}"/>
              </a:ext>
            </a:extLst>
          </p:cNvPr>
          <p:cNvSpPr txBox="1"/>
          <p:nvPr/>
        </p:nvSpPr>
        <p:spPr>
          <a:xfrm>
            <a:off x="737296" y="1707533"/>
            <a:ext cx="105630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1" lang="ko-KR" altLang="en-US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프로젝트 목표에 따라</a:t>
            </a:r>
            <a:r>
              <a:rPr kumimoji="1" lang="en-US" altLang="ko-KR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,</a:t>
            </a:r>
            <a:r>
              <a:rPr kumimoji="1" lang="ko-KR" altLang="en-US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 타겟의 이진화</a:t>
            </a:r>
            <a:r>
              <a:rPr kumimoji="1" lang="en-US" altLang="ko-KR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, </a:t>
            </a:r>
            <a:r>
              <a:rPr kumimoji="1" lang="ko-KR" altLang="en-US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개인 대출 예측을 중점적으로 다루면서 시계열 특성을 배제하여 문제를 단순화하고 분석했습니다</a:t>
            </a:r>
            <a:r>
              <a:rPr kumimoji="1" lang="en-US" altLang="ko-KR" sz="16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. </a:t>
            </a:r>
            <a:endParaRPr kumimoji="1" lang="en-US" altLang="ko-KR" sz="1600" i="0" kern="1200" spc="-60" baseline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A4B3FA-946A-C024-1AC3-60D5A16DAA12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15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A143FE-2A6D-8467-E6B8-5D998925DBEA}"/>
              </a:ext>
            </a:extLst>
          </p:cNvPr>
          <p:cNvSpPr txBox="1"/>
          <p:nvPr/>
        </p:nvSpPr>
        <p:spPr>
          <a:xfrm>
            <a:off x="4543190" y="5278568"/>
            <a:ext cx="2654540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4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rPr>
              <a:t>개인대출에 대해서만 </a:t>
            </a:r>
            <a:r>
              <a:rPr kumimoji="1" lang="ko-KR" altLang="en-US" sz="14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rPr>
              <a:t>진행하였다</a:t>
            </a:r>
            <a:r>
              <a:rPr kumimoji="1" lang="en-US" altLang="ko-KR" sz="14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50AE7A-ED51-11EC-7ADA-563A722108EA}"/>
              </a:ext>
            </a:extLst>
          </p:cNvPr>
          <p:cNvGrpSpPr/>
          <p:nvPr/>
        </p:nvGrpSpPr>
        <p:grpSpPr>
          <a:xfrm>
            <a:off x="4452016" y="2387673"/>
            <a:ext cx="2836888" cy="2531520"/>
            <a:chOff x="4452016" y="2387673"/>
            <a:chExt cx="2836888" cy="253152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A94B716-94BB-FACA-6CE6-8D766ED341BF}"/>
                </a:ext>
              </a:extLst>
            </p:cNvPr>
            <p:cNvGrpSpPr/>
            <p:nvPr/>
          </p:nvGrpSpPr>
          <p:grpSpPr>
            <a:xfrm>
              <a:off x="4538129" y="2911127"/>
              <a:ext cx="2750775" cy="2008066"/>
              <a:chOff x="4587575" y="2866036"/>
              <a:chExt cx="2444514" cy="1784495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08E8FA17-D077-0F02-7067-94F525AF1299}"/>
                  </a:ext>
                </a:extLst>
              </p:cNvPr>
              <p:cNvSpPr/>
              <p:nvPr/>
            </p:nvSpPr>
            <p:spPr>
              <a:xfrm>
                <a:off x="4702589" y="2906449"/>
                <a:ext cx="1744082" cy="1744082"/>
              </a:xfrm>
              <a:prstGeom prst="ellipse">
                <a:avLst/>
              </a:prstGeom>
              <a:solidFill>
                <a:srgbClr val="E2D7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90A59B-F69F-12D1-E8DB-03E79302D436}"/>
                  </a:ext>
                </a:extLst>
              </p:cNvPr>
              <p:cNvSpPr txBox="1"/>
              <p:nvPr/>
            </p:nvSpPr>
            <p:spPr>
              <a:xfrm>
                <a:off x="6160048" y="2866036"/>
                <a:ext cx="872041" cy="478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kumimoji="1" lang="ko-KR" altLang="en-US" sz="12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solidFill>
                      <a:srgbClr val="3274A1"/>
                    </a:solidFill>
                    <a:latin typeface="SUIT" pitchFamily="2" charset="-127"/>
                    <a:ea typeface="SUIT" pitchFamily="2" charset="-127"/>
                  </a:rPr>
                  <a:t>공동대출</a:t>
                </a:r>
                <a:endParaRPr kumimoji="1" lang="en-US" altLang="ko-KR" sz="12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srgbClr val="3274A1"/>
                  </a:solidFill>
                  <a:latin typeface="SUIT" pitchFamily="2" charset="-127"/>
                  <a:ea typeface="SUIT" pitchFamily="2" charset="-127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ko-KR" sz="12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solidFill>
                      <a:srgbClr val="3274A1"/>
                    </a:solidFill>
                    <a:latin typeface="SUIT" pitchFamily="2" charset="-127"/>
                    <a:ea typeface="SUIT" pitchFamily="2" charset="-127"/>
                  </a:rPr>
                  <a:t>5%</a:t>
                </a:r>
                <a:endParaRPr lang="ko-KR" altLang="en-US" sz="1200" dirty="0">
                  <a:solidFill>
                    <a:srgbClr val="3274A1"/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E6EBC2-595A-CDF4-7D04-119C772ECC36}"/>
                  </a:ext>
                </a:extLst>
              </p:cNvPr>
              <p:cNvSpPr txBox="1"/>
              <p:nvPr/>
            </p:nvSpPr>
            <p:spPr>
              <a:xfrm>
                <a:off x="4587575" y="3534469"/>
                <a:ext cx="1273277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kumimoji="1" lang="ko-KR" altLang="en-US" sz="14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latin typeface="SUIT ExtraBold" pitchFamily="2" charset="-127"/>
                    <a:ea typeface="SUIT ExtraBold" pitchFamily="2" charset="-127"/>
                  </a:rPr>
                  <a:t>개인대출 </a:t>
                </a:r>
                <a:endParaRPr kumimoji="1" lang="en-US" altLang="ko-KR" sz="14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latin typeface="SUIT ExtraBold" pitchFamily="2" charset="-127"/>
                  <a:ea typeface="SUIT ExtraBold" pitchFamily="2" charset="-127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ko-KR" sz="14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latin typeface="SUIT ExtraBold" pitchFamily="2" charset="-127"/>
                    <a:ea typeface="SUIT ExtraBold" pitchFamily="2" charset="-127"/>
                  </a:rPr>
                  <a:t>95%</a:t>
                </a:r>
                <a:r>
                  <a:rPr kumimoji="1" lang="ko-KR" altLang="en-US" sz="14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latin typeface="SUIT ExtraBold" pitchFamily="2" charset="-127"/>
                    <a:ea typeface="SUIT ExtraBold" pitchFamily="2" charset="-127"/>
                  </a:rPr>
                  <a:t>   </a:t>
                </a:r>
                <a:endParaRPr lang="ko-KR" altLang="en-US" sz="1400" dirty="0"/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6A3365E7-F553-81FE-19BA-7FE2100C54CA}"/>
                  </a:ext>
                </a:extLst>
              </p:cNvPr>
              <p:cNvSpPr/>
              <p:nvPr/>
            </p:nvSpPr>
            <p:spPr>
              <a:xfrm rot="13539415">
                <a:off x="5876712" y="3026140"/>
                <a:ext cx="198307" cy="902430"/>
              </a:xfrm>
              <a:prstGeom prst="triangle">
                <a:avLst/>
              </a:prstGeom>
              <a:solidFill>
                <a:srgbClr val="3274A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3EEBA5-8A12-5E19-339E-A9171D406743}"/>
                </a:ext>
              </a:extLst>
            </p:cNvPr>
            <p:cNvSpPr txBox="1"/>
            <p:nvPr/>
          </p:nvSpPr>
          <p:spPr>
            <a:xfrm>
              <a:off x="4452016" y="2387673"/>
              <a:ext cx="2654540" cy="29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ko-KR" sz="10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 ExtraBold" pitchFamily="2" charset="-127"/>
                  <a:ea typeface="SUIT ExtraBold" pitchFamily="2" charset="-127"/>
                </a:rPr>
                <a:t>‘</a:t>
              </a:r>
              <a:r>
                <a:rPr kumimoji="1" lang="en-US" altLang="ko-KR" sz="1000" spc="-60" dirty="0" err="1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 ExtraBold" pitchFamily="2" charset="-127"/>
                  <a:ea typeface="SUIT ExtraBold" pitchFamily="2" charset="-127"/>
                </a:rPr>
                <a:t>application_type</a:t>
              </a:r>
              <a:r>
                <a:rPr kumimoji="1" lang="en-US" altLang="ko-KR" sz="10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 ExtraBold" pitchFamily="2" charset="-127"/>
                  <a:ea typeface="SUIT ExtraBold" pitchFamily="2" charset="-127"/>
                </a:rPr>
                <a:t>’ </a:t>
              </a:r>
              <a:r>
                <a:rPr kumimoji="1" lang="ko-KR" altLang="en-US" sz="10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 ExtraBold" pitchFamily="2" charset="-127"/>
                  <a:ea typeface="SUIT ExtraBold" pitchFamily="2" charset="-127"/>
                </a:rPr>
                <a:t>범주 값 비율</a:t>
              </a:r>
              <a:endParaRPr kumimoji="1" lang="en-US" altLang="ko-KR" sz="10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6E9ED50-D195-5FED-9013-89798D99417F}"/>
              </a:ext>
            </a:extLst>
          </p:cNvPr>
          <p:cNvSpPr txBox="1"/>
          <p:nvPr/>
        </p:nvSpPr>
        <p:spPr>
          <a:xfrm>
            <a:off x="890140" y="5278568"/>
            <a:ext cx="2891064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타겟 변수인 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‘</a:t>
            </a:r>
            <a:r>
              <a:rPr kumimoji="1" lang="en-US" altLang="ko-KR" sz="1400" spc="-60" dirty="0" err="1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loan_status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’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에서 </a:t>
            </a:r>
            <a:endParaRPr kumimoji="1" lang="en-US" altLang="ko-KR" sz="1400" spc="-60" dirty="0">
              <a:ln>
                <a:solidFill>
                  <a:srgbClr val="3C3C3C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SUIT" pitchFamily="2" charset="-127"/>
              <a:ea typeface="SUIT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Charged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off,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Fully paid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를 </a:t>
            </a:r>
            <a:endParaRPr kumimoji="1" lang="en-US" altLang="ko-KR" sz="1400" spc="-60" dirty="0">
              <a:ln>
                <a:solidFill>
                  <a:srgbClr val="3C3C3C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SUIT ExtraBold" pitchFamily="2" charset="-127"/>
              <a:ea typeface="SUIT ExtraBold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예측 타겟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Medium" pitchFamily="2" charset="-127"/>
                <a:ea typeface="SUIT Medium" pitchFamily="2" charset="-127"/>
              </a:rPr>
              <a:t>으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로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 ExtraBold" pitchFamily="2" charset="-127"/>
                <a:ea typeface="SUIT ExtraBold" pitchFamily="2" charset="-127"/>
              </a:rPr>
              <a:t> 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설정하였다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.</a:t>
            </a:r>
            <a:endParaRPr kumimoji="1" lang="en-US" altLang="ko-KR" sz="1400" b="0" i="0" u="none" strike="noStrike" kern="1200" cap="none" spc="-6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247CBF-2F8C-70BD-DE99-B5232C6B978E}"/>
              </a:ext>
            </a:extLst>
          </p:cNvPr>
          <p:cNvGrpSpPr/>
          <p:nvPr/>
        </p:nvGrpSpPr>
        <p:grpSpPr>
          <a:xfrm>
            <a:off x="1000449" y="2387673"/>
            <a:ext cx="2670447" cy="2912851"/>
            <a:chOff x="976543" y="2387673"/>
            <a:chExt cx="2670447" cy="291285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BB1171E-ACB1-1A57-DF09-B66A4FA67D70}"/>
                </a:ext>
              </a:extLst>
            </p:cNvPr>
            <p:cNvSpPr/>
            <p:nvPr/>
          </p:nvSpPr>
          <p:spPr>
            <a:xfrm>
              <a:off x="1048249" y="2703687"/>
              <a:ext cx="2598741" cy="2596837"/>
            </a:xfrm>
            <a:prstGeom prst="rect">
              <a:avLst/>
            </a:prstGeom>
            <a:solidFill>
              <a:schemeClr val="bg1"/>
            </a:solidFill>
            <a:ln w="1397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9F3BA8A-B17E-604B-E25D-56C69FD57987}"/>
                </a:ext>
              </a:extLst>
            </p:cNvPr>
            <p:cNvGrpSpPr/>
            <p:nvPr/>
          </p:nvGrpSpPr>
          <p:grpSpPr>
            <a:xfrm>
              <a:off x="1300072" y="2765996"/>
              <a:ext cx="2071199" cy="2506453"/>
              <a:chOff x="778422" y="2426858"/>
              <a:chExt cx="2071199" cy="2506453"/>
            </a:xfrm>
          </p:grpSpPr>
          <p:pic>
            <p:nvPicPr>
              <p:cNvPr id="3079" name="Picture 7" descr="JExGA0LSUihpeQkMD169fzfc5sNlsXDouIgMKNiIiIOBhNS4mIiIhDUbgRERERh6JwIyIiIg5F4UZEREQcisKNiIiIOBSFGxEREXEoCjciIiLiUP4fMFiNX3NAZDQAAAAASUVORK5CYII= (567×697)">
                <a:extLst>
                  <a:ext uri="{FF2B5EF4-FFF2-40B4-BE49-F238E27FC236}">
                    <a16:creationId xmlns:a16="http://schemas.microsoft.com/office/drawing/2014/main" id="{7200DFD9-63F2-6B7C-2FAA-7A89DD8CB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2" b="-106"/>
              <a:stretch/>
            </p:blipFill>
            <p:spPr bwMode="auto">
              <a:xfrm>
                <a:off x="778422" y="2426858"/>
                <a:ext cx="2071199" cy="2506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1E13AD8-D3F9-4051-B282-CBB2F8F6751D}"/>
                  </a:ext>
                </a:extLst>
              </p:cNvPr>
              <p:cNvSpPr/>
              <p:nvPr/>
            </p:nvSpPr>
            <p:spPr>
              <a:xfrm>
                <a:off x="1024447" y="2530144"/>
                <a:ext cx="165600" cy="1294864"/>
              </a:xfrm>
              <a:prstGeom prst="rect">
                <a:avLst/>
              </a:prstGeom>
              <a:solidFill>
                <a:srgbClr val="D6C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61A2DA2-3BA6-E5A8-F7EC-7864AC51B3B3}"/>
                  </a:ext>
                </a:extLst>
              </p:cNvPr>
              <p:cNvSpPr/>
              <p:nvPr/>
            </p:nvSpPr>
            <p:spPr>
              <a:xfrm>
                <a:off x="1423412" y="3501008"/>
                <a:ext cx="165600" cy="324000"/>
              </a:xfrm>
              <a:prstGeom prst="rect">
                <a:avLst/>
              </a:prstGeom>
              <a:solidFill>
                <a:srgbClr val="D6C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8F3AD0-1589-ADAC-EF8D-ACB065FE94A0}"/>
                </a:ext>
              </a:extLst>
            </p:cNvPr>
            <p:cNvSpPr txBox="1"/>
            <p:nvPr/>
          </p:nvSpPr>
          <p:spPr>
            <a:xfrm>
              <a:off x="976543" y="2387673"/>
              <a:ext cx="2654540" cy="29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en-US" sz="1000" b="0" i="0" u="none" strike="noStrike" kern="1200" cap="none" spc="-60" normalizeH="0" baseline="0" noProof="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</a:rPr>
                <a:t>각 타겟의 개수 </a:t>
              </a:r>
              <a:r>
                <a:rPr kumimoji="1" lang="en-US" altLang="ko-KR" sz="1000" b="0" i="0" u="none" strike="noStrike" kern="1200" cap="none" spc="-60" normalizeH="0" baseline="0" noProof="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</a:rPr>
                <a:t>(count plot)</a:t>
              </a:r>
              <a:endParaRPr kumimoji="1" lang="en-US" altLang="ko-KR" sz="10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776E72D-F7B4-1AE5-CE57-EB215409713B}"/>
              </a:ext>
            </a:extLst>
          </p:cNvPr>
          <p:cNvSpPr txBox="1"/>
          <p:nvPr/>
        </p:nvSpPr>
        <p:spPr>
          <a:xfrm>
            <a:off x="8041364" y="5278568"/>
            <a:ext cx="3183163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대출 데이터는 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거시 경제의 영향으로 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CE4F8"/>
                </a:highlight>
                <a:latin typeface="SUIT Medium" pitchFamily="2" charset="-127"/>
                <a:ea typeface="SUIT Medium" pitchFamily="2" charset="-127"/>
              </a:rPr>
              <a:t> </a:t>
            </a:r>
            <a:endParaRPr kumimoji="1" lang="en-US" altLang="ko-KR" sz="1400" spc="-6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highlight>
                <a:srgbClr val="ECE4F8"/>
              </a:highlight>
              <a:latin typeface="SUIT Medium" pitchFamily="2" charset="-127"/>
              <a:ea typeface="SUIT Medium" pitchFamily="2" charset="-127"/>
            </a:endParaRPr>
          </a:p>
          <a:p>
            <a:pPr marL="0" indent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시기적 특성을 띄기 때문에 </a:t>
            </a:r>
            <a:endParaRPr kumimoji="1" lang="en-US" altLang="ko-KR" sz="1400" spc="-6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 marL="0" indent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kumimoji="1" lang="ko-KR" altLang="en-US" sz="1400" b="1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ExtraBold" pitchFamily="2" charset="-127"/>
                <a:ea typeface="SUIT ExtraBold" pitchFamily="2" charset="-127"/>
              </a:rPr>
              <a:t>시계열 데이터는 제외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하였다</a:t>
            </a:r>
            <a:r>
              <a:rPr kumimoji="1" lang="en-US" altLang="ko-KR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. </a:t>
            </a:r>
            <a:r>
              <a:rPr kumimoji="1" lang="ko-KR" altLang="en-US" sz="14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UIT Medium" pitchFamily="2" charset="-127"/>
                <a:ea typeface="SUIT Medium" pitchFamily="2" charset="-127"/>
              </a:rPr>
              <a:t>  </a:t>
            </a:r>
            <a:endParaRPr kumimoji="1" lang="en-US" altLang="ko-KR" sz="1400" i="0" u="sng" kern="1200" spc="-60" baseline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  <p:pic>
        <p:nvPicPr>
          <p:cNvPr id="3076" name="Picture 4" descr="시계열 데이터 예측하기 - Codetorial">
            <a:extLst>
              <a:ext uri="{FF2B5EF4-FFF2-40B4-BE49-F238E27FC236}">
                <a16:creationId xmlns:a16="http://schemas.microsoft.com/office/drawing/2014/main" id="{4193D676-CBA2-7DB7-2FD9-EF0E6FAC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07" y="3007574"/>
            <a:ext cx="3176310" cy="174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F04A7D-BCE4-6246-6A49-94DBD5EB80EC}"/>
              </a:ext>
            </a:extLst>
          </p:cNvPr>
          <p:cNvGrpSpPr/>
          <p:nvPr/>
        </p:nvGrpSpPr>
        <p:grpSpPr>
          <a:xfrm>
            <a:off x="7959716" y="2387673"/>
            <a:ext cx="3346459" cy="2574925"/>
            <a:chOff x="7959716" y="2387673"/>
            <a:chExt cx="3346459" cy="25749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BF97F3D-39C7-D60C-6957-5C6B65560416}"/>
                </a:ext>
              </a:extLst>
            </p:cNvPr>
            <p:cNvGrpSpPr/>
            <p:nvPr/>
          </p:nvGrpSpPr>
          <p:grpSpPr>
            <a:xfrm>
              <a:off x="7999653" y="2712478"/>
              <a:ext cx="3306522" cy="2250120"/>
              <a:chOff x="7999653" y="2712478"/>
              <a:chExt cx="3306522" cy="2250120"/>
            </a:xfrm>
          </p:grpSpPr>
          <p:sp>
            <p:nvSpPr>
              <p:cNvPr id="3072" name="직사각형 3071">
                <a:extLst>
                  <a:ext uri="{FF2B5EF4-FFF2-40B4-BE49-F238E27FC236}">
                    <a16:creationId xmlns:a16="http://schemas.microsoft.com/office/drawing/2014/main" id="{015A6CBF-A614-5B3A-D949-9E53ED5C08DB}"/>
                  </a:ext>
                </a:extLst>
              </p:cNvPr>
              <p:cNvSpPr/>
              <p:nvPr/>
            </p:nvSpPr>
            <p:spPr>
              <a:xfrm>
                <a:off x="7999653" y="2712478"/>
                <a:ext cx="3306522" cy="2250120"/>
              </a:xfrm>
              <a:prstGeom prst="rect">
                <a:avLst/>
              </a:prstGeom>
              <a:solidFill>
                <a:schemeClr val="bg1"/>
              </a:solidFill>
              <a:ln w="1397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B26510-9219-BB67-623D-991F0F612CE4}"/>
                  </a:ext>
                </a:extLst>
              </p:cNvPr>
              <p:cNvSpPr txBox="1"/>
              <p:nvPr/>
            </p:nvSpPr>
            <p:spPr>
              <a:xfrm>
                <a:off x="7999653" y="4712713"/>
                <a:ext cx="2654540" cy="235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en-US" altLang="ko-KR" sz="7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UIT" pitchFamily="2" charset="-127"/>
                    <a:ea typeface="SUIT" pitchFamily="2" charset="-127"/>
                  </a:rPr>
                  <a:t>(</a:t>
                </a:r>
                <a:r>
                  <a:rPr kumimoji="1" lang="ko-KR" altLang="en-US" sz="7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UIT" pitchFamily="2" charset="-127"/>
                    <a:ea typeface="SUIT" pitchFamily="2" charset="-127"/>
                  </a:rPr>
                  <a:t>시계열 데이터 참고용 사진</a:t>
                </a:r>
                <a:r>
                  <a:rPr kumimoji="1" lang="en-US" altLang="ko-KR" sz="700" spc="-60" dirty="0">
                    <a:ln>
                      <a:solidFill>
                        <a:srgbClr val="3C3C3C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UIT" pitchFamily="2" charset="-127"/>
                    <a:ea typeface="SUIT" pitchFamily="2" charset="-127"/>
                  </a:rPr>
                  <a:t>)</a:t>
                </a:r>
                <a:endParaRPr kumimoji="1" lang="en-US" altLang="ko-KR" sz="700" b="0" i="0" u="none" strike="noStrike" kern="1200" cap="none" spc="-60" normalizeH="0" baseline="0" noProof="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UIT" pitchFamily="2" charset="-127"/>
                  <a:ea typeface="SUIT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C42A1C7-2F46-08B9-61E0-99C74CBBCF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2763" y="2884876"/>
                <a:ext cx="3220308" cy="1800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8A3D81-ED92-A863-1307-AD37E67BAEB7}"/>
                </a:ext>
              </a:extLst>
            </p:cNvPr>
            <p:cNvSpPr txBox="1"/>
            <p:nvPr/>
          </p:nvSpPr>
          <p:spPr>
            <a:xfrm>
              <a:off x="7959716" y="2387673"/>
              <a:ext cx="2654540" cy="29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en-US" sz="10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 ExtraBold" pitchFamily="2" charset="-127"/>
                  <a:ea typeface="SUIT ExtraBold" pitchFamily="2" charset="-127"/>
                </a:rPr>
                <a:t>경제 침체에 따른 대출 긴축현상</a:t>
              </a:r>
              <a:endParaRPr kumimoji="1" lang="en-US" altLang="ko-KR" sz="10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0EDC855-4FD1-55D6-82BD-210C6C398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D6D48A-BF7A-7C08-B5BD-357F53BFE2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176C48-24F5-16D5-A8EA-94BFD55A35E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78080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AAC-6236-6021-B2A3-73355220A53C}"/>
              </a:ext>
            </a:extLst>
          </p:cNvPr>
          <p:cNvSpPr txBox="1"/>
          <p:nvPr/>
        </p:nvSpPr>
        <p:spPr>
          <a:xfrm>
            <a:off x="2797243" y="3044279"/>
            <a:ext cx="6597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3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. EDA 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및 </a:t>
            </a:r>
            <a:r>
              <a:rPr lang="ko-KR" altLang="en-US" sz="4000" dirty="0" err="1">
                <a:latin typeface="SUIT Heavy" pitchFamily="2" charset="-127"/>
                <a:ea typeface="SUIT Heavy" pitchFamily="2" charset="-127"/>
              </a:rPr>
              <a:t>전처리</a:t>
            </a:r>
            <a:endParaRPr lang="ko-KR" altLang="en-US" sz="4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89E24-571E-D478-E176-DCFA0D8E5534}"/>
              </a:ext>
            </a:extLst>
          </p:cNvPr>
          <p:cNvSpPr txBox="1"/>
          <p:nvPr/>
        </p:nvSpPr>
        <p:spPr>
          <a:xfrm>
            <a:off x="11604022" y="6334150"/>
            <a:ext cx="33715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16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1C447-EF7A-F22B-78BD-59AD8D97A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05364D-3AA5-06DC-78D6-940D7B6B3F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D1DD3-97EA-4851-FCB1-2AC0577100E1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17654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A5562-EEDA-1C6A-B251-4340EB741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FB8347-C1B2-C26F-4D29-0EA6D05C1A76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F26F2-C820-A824-76AA-178D546E429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716CE-8B2A-B787-37D1-9090B00AA979}"/>
              </a:ext>
            </a:extLst>
          </p:cNvPr>
          <p:cNvSpPr txBox="1"/>
          <p:nvPr/>
        </p:nvSpPr>
        <p:spPr>
          <a:xfrm>
            <a:off x="743086" y="938685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특성 선택 과정 요약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B1914-CA84-CB9D-CE87-E9D6A0B4AAEB}"/>
              </a:ext>
            </a:extLst>
          </p:cNvPr>
          <p:cNvSpPr/>
          <p:nvPr/>
        </p:nvSpPr>
        <p:spPr>
          <a:xfrm flipV="1">
            <a:off x="772520" y="1509618"/>
            <a:ext cx="32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A5FB9-0F47-4E4F-E8B7-BFE5BB59E45B}"/>
              </a:ext>
            </a:extLst>
          </p:cNvPr>
          <p:cNvSpPr txBox="1"/>
          <p:nvPr/>
        </p:nvSpPr>
        <p:spPr>
          <a:xfrm>
            <a:off x="737466" y="1709470"/>
            <a:ext cx="6837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총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 134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개의 특성 중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특성 선택 과정을 통해 최종적으로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16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개의 특성을 선택했습니다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pic>
        <p:nvPicPr>
          <p:cNvPr id="8" name="그림 7" descr="스크린샷, 그래픽, 라인, 사각형이(가) 표시된 사진&#10;&#10;자동 생성된 설명">
            <a:extLst>
              <a:ext uri="{FF2B5EF4-FFF2-40B4-BE49-F238E27FC236}">
                <a16:creationId xmlns:a16="http://schemas.microsoft.com/office/drawing/2014/main" id="{1B75CE16-73EC-71A6-A5F1-E5D863944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60" y="2001540"/>
            <a:ext cx="7589680" cy="362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35F17-21E4-EDAA-FAE7-59D02762A82E}"/>
              </a:ext>
            </a:extLst>
          </p:cNvPr>
          <p:cNvSpPr txBox="1"/>
          <p:nvPr/>
        </p:nvSpPr>
        <p:spPr>
          <a:xfrm>
            <a:off x="2071679" y="5703386"/>
            <a:ext cx="33663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SUIT Medium" pitchFamily="2" charset="-127"/>
                <a:ea typeface="SUIT Medium" pitchFamily="2" charset="-127"/>
              </a:rPr>
              <a:t>1) </a:t>
            </a:r>
            <a:r>
              <a:rPr lang="ko-KR" altLang="en-US" sz="800" dirty="0">
                <a:latin typeface="SUIT Medium" pitchFamily="2" charset="-127"/>
                <a:ea typeface="SUIT Medium" pitchFamily="2" charset="-127"/>
              </a:rPr>
              <a:t>타겟 영향도가 없다는 것은 범주형 타겟의 비율의 차이가 없음을 의미합니다</a:t>
            </a:r>
            <a:r>
              <a:rPr lang="en-US" altLang="ko-KR" sz="8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703FF-7845-8841-B19D-834C95EC2003}"/>
              </a:ext>
            </a:extLst>
          </p:cNvPr>
          <p:cNvSpPr txBox="1"/>
          <p:nvPr/>
        </p:nvSpPr>
        <p:spPr>
          <a:xfrm>
            <a:off x="7842479" y="3195696"/>
            <a:ext cx="44903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" dirty="0">
                <a:latin typeface="SUIT Medium" pitchFamily="2" charset="-127"/>
                <a:ea typeface="SUIT Medium" pitchFamily="2" charset="-127"/>
              </a:rPr>
              <a:t>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F001C-AD38-90FB-18F8-EEA926131D23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B7839-CDF1-D85B-6048-D13DAAA17FC7}"/>
              </a:ext>
            </a:extLst>
          </p:cNvPr>
          <p:cNvSpPr txBox="1"/>
          <p:nvPr/>
        </p:nvSpPr>
        <p:spPr>
          <a:xfrm>
            <a:off x="11597672" y="6334150"/>
            <a:ext cx="33080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17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49A5E2-F58A-09F4-DA8F-4A1A8F9F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03B2A5-BB50-0069-9C75-C782D14A7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3AC8F-8B36-1515-EF1D-28308C50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C436E-46FC-FC73-36F2-5F7A0DCAB0E5}"/>
              </a:ext>
            </a:extLst>
          </p:cNvPr>
          <p:cNvSpPr/>
          <p:nvPr/>
        </p:nvSpPr>
        <p:spPr>
          <a:xfrm>
            <a:off x="0" y="2205038"/>
            <a:ext cx="12192000" cy="3671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7939A4D-F1F1-D011-7635-FCFCCFD5CE88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EA9AC8-E402-53DA-F7E8-1A386072D92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AC42F2-DE24-81B9-9D99-996BF8533E89}"/>
              </a:ext>
            </a:extLst>
          </p:cNvPr>
          <p:cNvSpPr txBox="1"/>
          <p:nvPr/>
        </p:nvSpPr>
        <p:spPr>
          <a:xfrm>
            <a:off x="1215124" y="2317464"/>
            <a:ext cx="3517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그림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대출세부등급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sub_grade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별 미상환율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DE37B-C56E-E667-6FFF-E62FACB5B5E8}"/>
              </a:ext>
            </a:extLst>
          </p:cNvPr>
          <p:cNvSpPr txBox="1"/>
          <p:nvPr/>
        </p:nvSpPr>
        <p:spPr>
          <a:xfrm>
            <a:off x="2851441" y="6033255"/>
            <a:ext cx="6511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더 자세한 정보를 가진 </a:t>
            </a:r>
            <a:r>
              <a:rPr lang="ko-KR" altLang="en-US" sz="1600" b="1" dirty="0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대출세부등급</a:t>
            </a:r>
            <a:r>
              <a:rPr lang="en-US" altLang="ko-KR" sz="1600" b="1" dirty="0">
                <a:highlight>
                  <a:srgbClr val="DACBF1"/>
                </a:highlight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b="1" dirty="0" err="1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sub_grade</a:t>
            </a:r>
            <a:r>
              <a:rPr lang="en-US" altLang="ko-KR" sz="1600" b="1" dirty="0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en-US" altLang="ko-KR" sz="1600" b="1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b="1" dirty="0">
                <a:latin typeface="SUIT ExtraBold" pitchFamily="2" charset="-127"/>
                <a:ea typeface="SUIT ExtraBold" pitchFamily="2" charset="-127"/>
              </a:rPr>
              <a:t>을 선택하기로 결정했습니다</a:t>
            </a:r>
            <a:r>
              <a:rPr lang="en-US" altLang="ko-KR" sz="1600" b="1" dirty="0">
                <a:latin typeface="SUIT ExtraBold" pitchFamily="2" charset="-127"/>
                <a:ea typeface="SUIT ExtraBold" pitchFamily="2" charset="-127"/>
              </a:rPr>
              <a:t>. </a:t>
            </a:r>
            <a:endParaRPr lang="ko-KR" altLang="en-US" sz="1600" b="1" dirty="0">
              <a:latin typeface="SUIT ExtraBold" pitchFamily="2" charset="-127"/>
              <a:ea typeface="SUIT ExtraBold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D008F-6067-1A0A-C1AB-B44FA206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25" y="3025546"/>
            <a:ext cx="4946818" cy="257324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1AE9C0-4AA7-3602-0E6E-A4FD143DB3C2}"/>
              </a:ext>
            </a:extLst>
          </p:cNvPr>
          <p:cNvGrpSpPr/>
          <p:nvPr/>
        </p:nvGrpSpPr>
        <p:grpSpPr>
          <a:xfrm>
            <a:off x="7501972" y="2963744"/>
            <a:ext cx="3703301" cy="2684787"/>
            <a:chOff x="6096000" y="2652339"/>
            <a:chExt cx="4074695" cy="29540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931C44-1AD6-D73E-C7A2-489806FBA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51" b="49823"/>
            <a:stretch/>
          </p:blipFill>
          <p:spPr>
            <a:xfrm>
              <a:off x="6096000" y="2652339"/>
              <a:ext cx="4074695" cy="151860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AA00ECF-F207-0BA3-2547-06C431EF3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853" b="-979"/>
            <a:stretch/>
          </p:blipFill>
          <p:spPr>
            <a:xfrm>
              <a:off x="6096000" y="4087768"/>
              <a:ext cx="4074695" cy="151860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BFE316-1EB2-EB09-E9A3-1E35AA024FC4}"/>
              </a:ext>
            </a:extLst>
          </p:cNvPr>
          <p:cNvSpPr txBox="1"/>
          <p:nvPr/>
        </p:nvSpPr>
        <p:spPr>
          <a:xfrm>
            <a:off x="6805375" y="2317464"/>
            <a:ext cx="5027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그림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2.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대출등급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(grade) /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대출세부등급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sub_grade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9F418-B343-7E83-BD06-5BED2FB666D7}"/>
              </a:ext>
            </a:extLst>
          </p:cNvPr>
          <p:cNvSpPr txBox="1"/>
          <p:nvPr/>
        </p:nvSpPr>
        <p:spPr>
          <a:xfrm>
            <a:off x="743085" y="940937"/>
            <a:ext cx="9154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특성 선택 과정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- 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아이디어 검증 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1 (grade, </a:t>
            </a:r>
            <a:r>
              <a:rPr lang="en-US" altLang="ko-KR" sz="3200" dirty="0" err="1">
                <a:latin typeface="SUIT SemiBold" pitchFamily="2" charset="-127"/>
                <a:ea typeface="SUIT SemiBold" pitchFamily="2" charset="-127"/>
              </a:rPr>
              <a:t>sub_grade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)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AEA33-CD62-E358-21F3-5D1E32839A33}"/>
              </a:ext>
            </a:extLst>
          </p:cNvPr>
          <p:cNvSpPr/>
          <p:nvPr/>
        </p:nvSpPr>
        <p:spPr>
          <a:xfrm flipV="1">
            <a:off x="772520" y="1509618"/>
            <a:ext cx="90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DA51A-5BD6-EAD0-F66E-6D79E293B2DC}"/>
              </a:ext>
            </a:extLst>
          </p:cNvPr>
          <p:cNvSpPr txBox="1"/>
          <p:nvPr/>
        </p:nvSpPr>
        <p:spPr>
          <a:xfrm>
            <a:off x="737187" y="1705627"/>
            <a:ext cx="10970365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Q1.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각 등급의 상위는 미상환율이 더 낮을까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?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ex.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대출등급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C1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는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B4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인 사람보다 상환을 더 잘 할 것이다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4A06B-8D48-D143-AF96-340AB55E8ECF}"/>
              </a:ext>
            </a:extLst>
          </p:cNvPr>
          <p:cNvSpPr txBox="1"/>
          <p:nvPr/>
        </p:nvSpPr>
        <p:spPr>
          <a:xfrm>
            <a:off x="1215125" y="2595757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낮은 등급일수록 미상환율이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우상향하는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것을 볼 수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 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D3FC08-384F-EB36-398B-9D344DD1CBE5}"/>
              </a:ext>
            </a:extLst>
          </p:cNvPr>
          <p:cNvSpPr txBox="1"/>
          <p:nvPr/>
        </p:nvSpPr>
        <p:spPr>
          <a:xfrm>
            <a:off x="6776503" y="2559850"/>
            <a:ext cx="5887135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4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두 특성 </a:t>
            </a:r>
            <a:r>
              <a:rPr kumimoji="0" lang="ko-KR" altLang="en-US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값의 분포와 미상환율의 차이가 보여지지 않습니다</a:t>
            </a:r>
            <a:r>
              <a:rPr kumimoji="0" lang="en-US" altLang="ko-KR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BC173-25FC-B713-A2EC-8916B3555C3D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7B66A-706F-DBA7-B204-C26EFACDC7D0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18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27F4E-CC17-2945-5374-264E224AB920}"/>
              </a:ext>
            </a:extLst>
          </p:cNvPr>
          <p:cNvSpPr txBox="1"/>
          <p:nvPr/>
        </p:nvSpPr>
        <p:spPr>
          <a:xfrm>
            <a:off x="4620559" y="3057353"/>
            <a:ext cx="904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미상환율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74B7B-8567-98E0-2660-ADDCBCD54C04}"/>
              </a:ext>
            </a:extLst>
          </p:cNvPr>
          <p:cNvSpPr txBox="1"/>
          <p:nvPr/>
        </p:nvSpPr>
        <p:spPr>
          <a:xfrm>
            <a:off x="4732520" y="4985153"/>
            <a:ext cx="904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범주별</a:t>
            </a:r>
            <a:r>
              <a:rPr lang="ko-KR" altLang="en-US" sz="1100" dirty="0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 분포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4997A-DCA8-1714-5DCA-80DCE2BCBA49}"/>
              </a:ext>
            </a:extLst>
          </p:cNvPr>
          <p:cNvSpPr txBox="1"/>
          <p:nvPr/>
        </p:nvSpPr>
        <p:spPr>
          <a:xfrm>
            <a:off x="6782424" y="4325763"/>
            <a:ext cx="1439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sub_grade</a:t>
            </a:r>
            <a:r>
              <a:rPr lang="en-US" altLang="ko-KR" sz="1100" dirty="0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100" dirty="0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523B5-EA81-8B0C-86A8-B1112F6DFB87}"/>
              </a:ext>
            </a:extLst>
          </p:cNvPr>
          <p:cNvSpPr txBox="1"/>
          <p:nvPr/>
        </p:nvSpPr>
        <p:spPr>
          <a:xfrm>
            <a:off x="6782424" y="3002995"/>
            <a:ext cx="1439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grade </a:t>
            </a:r>
            <a:r>
              <a:rPr lang="ko-KR" altLang="en-US" sz="1100" dirty="0">
                <a:solidFill>
                  <a:srgbClr val="12127E"/>
                </a:solidFill>
                <a:highlight>
                  <a:srgbClr val="C0C0C0"/>
                </a:highlight>
                <a:latin typeface="SUIT Medium" pitchFamily="2" charset="-127"/>
                <a:ea typeface="SUIT Medium" pitchFamily="2" charset="-127"/>
              </a:rPr>
              <a:t>분포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D5486-79FB-7392-2CE1-920CD8836F2B}"/>
              </a:ext>
            </a:extLst>
          </p:cNvPr>
          <p:cNvSpPr txBox="1"/>
          <p:nvPr/>
        </p:nvSpPr>
        <p:spPr>
          <a:xfrm>
            <a:off x="9261117" y="3057353"/>
            <a:ext cx="12536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grade 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미상환율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DD5D-5F61-F9F7-D985-0C33D3C45F51}"/>
              </a:ext>
            </a:extLst>
          </p:cNvPr>
          <p:cNvSpPr txBox="1"/>
          <p:nvPr/>
        </p:nvSpPr>
        <p:spPr>
          <a:xfrm>
            <a:off x="9156310" y="4342688"/>
            <a:ext cx="1558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sub_grade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SUIT Medium" pitchFamily="2" charset="-127"/>
                <a:ea typeface="SUIT Medium" pitchFamily="2" charset="-127"/>
              </a:rPr>
              <a:t>미상환율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F8B6ED-BDE2-822F-E2DC-B40BB29D9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A94B10-0A47-C428-3E31-3B13A8A0E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53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5C032-E4F1-7006-12E7-2DE9CE7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F5F11F-9A9C-7443-AB48-C474C5B40EC8}"/>
              </a:ext>
            </a:extLst>
          </p:cNvPr>
          <p:cNvSpPr/>
          <p:nvPr/>
        </p:nvSpPr>
        <p:spPr>
          <a:xfrm>
            <a:off x="0" y="2205038"/>
            <a:ext cx="12192000" cy="3671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C69A7CF-9412-8160-093C-2AED280A4955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BF8D8-A654-FE0B-5ECD-97557ABE84C1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467B7-166F-C922-41CD-405676288C5C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8E8DF-3C12-773D-8433-4484369A5CDF}"/>
              </a:ext>
            </a:extLst>
          </p:cNvPr>
          <p:cNvSpPr txBox="1"/>
          <p:nvPr/>
        </p:nvSpPr>
        <p:spPr>
          <a:xfrm>
            <a:off x="1287824" y="2361017"/>
            <a:ext cx="5215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그림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재직기간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emp_length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별 평균  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annual_inc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연간 소득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6B0B5-CC4A-6636-F1F4-F7EF328F53A1}"/>
              </a:ext>
            </a:extLst>
          </p:cNvPr>
          <p:cNvSpPr txBox="1"/>
          <p:nvPr/>
        </p:nvSpPr>
        <p:spPr>
          <a:xfrm>
            <a:off x="5906455" y="2566251"/>
            <a:ext cx="6059315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재직 기간에 따른 대출 미상환율의 차이가 거의 유사한 비율입니다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BDA95-527B-488D-0407-6B7F1D3FEEB4}"/>
              </a:ext>
            </a:extLst>
          </p:cNvPr>
          <p:cNvSpPr txBox="1"/>
          <p:nvPr/>
        </p:nvSpPr>
        <p:spPr>
          <a:xfrm>
            <a:off x="737187" y="1705625"/>
            <a:ext cx="10970365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Q2.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재직기간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dirty="0" err="1">
                <a:latin typeface="SUIT ExtraBold" pitchFamily="2" charset="-127"/>
                <a:ea typeface="SUIT ExtraBold" pitchFamily="2" charset="-127"/>
              </a:rPr>
              <a:t>emp_length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이 짧은 사람은 위험도가 더 높을까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?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ex. </a:t>
            </a:r>
            <a:r>
              <a:rPr lang="ko-KR" altLang="en-US" sz="1600" u="sng" dirty="0">
                <a:latin typeface="SUIT Medium" pitchFamily="2" charset="-127"/>
                <a:ea typeface="SUIT Medium" pitchFamily="2" charset="-127"/>
              </a:rPr>
              <a:t>재직기간이 긴 사람일수록 대출 상환 안정성이 좋을 것이다</a:t>
            </a:r>
            <a:r>
              <a:rPr lang="en-US" altLang="ko-KR" sz="1600" u="sng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600" u="sng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600" u="sng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15B80-E50D-4539-3D57-B2BFF46C9D0C}"/>
              </a:ext>
            </a:extLst>
          </p:cNvPr>
          <p:cNvSpPr txBox="1"/>
          <p:nvPr/>
        </p:nvSpPr>
        <p:spPr>
          <a:xfrm>
            <a:off x="6620837" y="2361017"/>
            <a:ext cx="3638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그림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2.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재직기간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emp_length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별 미상환율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7E19DAE-F3ED-CAFC-A61C-1C847951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71" y="3028787"/>
            <a:ext cx="3876012" cy="261686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80QpPXV1dcjqdKioq8nqIBQDg78fKFADgkvn7+3utDF2q5557TpMmTVJxcfGQD1KStGrVKk2cOFGJiYmaNm2aZs+eTZACgH8AVqYAAAAAwAesTAEAAACADwhTAAAAAOADwhQAAAAA+IAwBQAAAAA+IEwBAAAAgA8IUwAAAADgA8IUAAAAAPiAMAUAAAAAPvgvi8ajTr9EPQIAAAAASUVORK5CYII= (851×584)">
            <a:extLst>
              <a:ext uri="{FF2B5EF4-FFF2-40B4-BE49-F238E27FC236}">
                <a16:creationId xmlns:a16="http://schemas.microsoft.com/office/drawing/2014/main" id="{4318A317-ECFF-A3D6-A092-EF4FE65E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53" y="3013167"/>
            <a:ext cx="3876012" cy="265991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ED74B2-DEA2-0E4D-2D1D-FBD057CB1527}"/>
              </a:ext>
            </a:extLst>
          </p:cNvPr>
          <p:cNvSpPr txBox="1"/>
          <p:nvPr/>
        </p:nvSpPr>
        <p:spPr>
          <a:xfrm>
            <a:off x="1281929" y="2566251"/>
            <a:ext cx="4506718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평균 연간소득은 재직기간이 늘수록 높아지는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경향을 보</a:t>
            </a:r>
            <a:r>
              <a:rPr lang="ko-KR" altLang="en-US" sz="14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입니다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DD8E1-6609-C375-9B34-E25F7C03E910}"/>
              </a:ext>
            </a:extLst>
          </p:cNvPr>
          <p:cNvSpPr txBox="1"/>
          <p:nvPr/>
        </p:nvSpPr>
        <p:spPr>
          <a:xfrm>
            <a:off x="2544987" y="6042387"/>
            <a:ext cx="7102027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emp_length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범주별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유의미한 차이를 발견하지 못해 </a:t>
            </a:r>
            <a:r>
              <a:rPr lang="ko-KR" altLang="en-US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제외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하기로 결정했습니다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 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2BBD6-9428-1C5B-ED43-537C5EADB29C}"/>
              </a:ext>
            </a:extLst>
          </p:cNvPr>
          <p:cNvSpPr txBox="1"/>
          <p:nvPr/>
        </p:nvSpPr>
        <p:spPr>
          <a:xfrm>
            <a:off x="743085" y="940937"/>
            <a:ext cx="9154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특성 선택 과정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- 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아이디어 검증 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2 (</a:t>
            </a:r>
            <a:r>
              <a:rPr lang="en-US" altLang="ko-KR" sz="3200" dirty="0" err="1">
                <a:latin typeface="SUIT SemiBold" pitchFamily="2" charset="-127"/>
                <a:ea typeface="SUIT SemiBold" pitchFamily="2" charset="-127"/>
              </a:rPr>
              <a:t>emp_length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)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5D702D-DC07-3A66-B513-C68F3C9DB5F1}"/>
              </a:ext>
            </a:extLst>
          </p:cNvPr>
          <p:cNvSpPr/>
          <p:nvPr/>
        </p:nvSpPr>
        <p:spPr>
          <a:xfrm flipV="1">
            <a:off x="772520" y="1509618"/>
            <a:ext cx="79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88CE6-5141-7EE9-72CF-B647B2846A29}"/>
              </a:ext>
            </a:extLst>
          </p:cNvPr>
          <p:cNvSpPr txBox="1"/>
          <p:nvPr/>
        </p:nvSpPr>
        <p:spPr>
          <a:xfrm>
            <a:off x="11597672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19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C39A3-F3D5-32C6-20D2-DDBBEB7D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97879C-332F-C512-2992-369D9A9E5C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FFFF"/>
            </a:gs>
            <a:gs pos="0">
              <a:srgbClr val="FBF9F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5B10EB-1C17-6B8B-3740-FEC9F183252A}"/>
              </a:ext>
            </a:extLst>
          </p:cNvPr>
          <p:cNvSpPr txBox="1"/>
          <p:nvPr/>
        </p:nvSpPr>
        <p:spPr>
          <a:xfrm>
            <a:off x="2502568" y="681751"/>
            <a:ext cx="53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SUIT ExtraBold" pitchFamily="2" charset="-127"/>
                <a:ea typeface="SUIT ExtraBold" pitchFamily="2" charset="-127"/>
              </a:rPr>
              <a:t>GEEK GOING</a:t>
            </a:r>
            <a:endParaRPr lang="ko-KR" altLang="en-US" sz="28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2455B4-6D5B-3AFF-8DBD-942D36D452C4}"/>
              </a:ext>
            </a:extLst>
          </p:cNvPr>
          <p:cNvSpPr/>
          <p:nvPr/>
        </p:nvSpPr>
        <p:spPr>
          <a:xfrm>
            <a:off x="0" y="1"/>
            <a:ext cx="689811" cy="6858000"/>
          </a:xfrm>
          <a:prstGeom prst="rect">
            <a:avLst/>
          </a:prstGeom>
          <a:solidFill>
            <a:srgbClr val="A437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572023AF-C0D7-50E8-3AB1-00052F1AD270}"/>
              </a:ext>
            </a:extLst>
          </p:cNvPr>
          <p:cNvSpPr/>
          <p:nvPr/>
        </p:nvSpPr>
        <p:spPr>
          <a:xfrm>
            <a:off x="344906" y="608431"/>
            <a:ext cx="2157662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4BE439-CC88-406D-7BF9-5C546E41A41A}"/>
              </a:ext>
            </a:extLst>
          </p:cNvPr>
          <p:cNvSpPr txBox="1"/>
          <p:nvPr/>
        </p:nvSpPr>
        <p:spPr>
          <a:xfrm>
            <a:off x="817321" y="614164"/>
            <a:ext cx="137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소개</a:t>
            </a:r>
            <a:endParaRPr lang="ko-KR" altLang="en-US" sz="16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A2FDBB-6B0B-BA11-A21D-064A8FD138CC}"/>
              </a:ext>
            </a:extLst>
          </p:cNvPr>
          <p:cNvGrpSpPr/>
          <p:nvPr/>
        </p:nvGrpSpPr>
        <p:grpSpPr>
          <a:xfrm>
            <a:off x="1463488" y="1316391"/>
            <a:ext cx="9531724" cy="4860505"/>
            <a:chOff x="1594653" y="1317098"/>
            <a:chExt cx="9531724" cy="48605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18F0ADE-0D1E-740D-0AFD-1BCC43B1370A}"/>
                </a:ext>
              </a:extLst>
            </p:cNvPr>
            <p:cNvGrpSpPr/>
            <p:nvPr/>
          </p:nvGrpSpPr>
          <p:grpSpPr>
            <a:xfrm>
              <a:off x="1594653" y="3396916"/>
              <a:ext cx="9531724" cy="689321"/>
              <a:chOff x="1285998" y="3993236"/>
              <a:chExt cx="9531724" cy="689321"/>
            </a:xfrm>
            <a:effectLst/>
          </p:grpSpPr>
          <p:pic>
            <p:nvPicPr>
              <p:cNvPr id="28" name="그림 27" descr="텍스트, 직사각형, 평행, 라인이(가) 표시된 사진&#10;&#10;자동 생성된 설명">
                <a:extLst>
                  <a:ext uri="{FF2B5EF4-FFF2-40B4-BE49-F238E27FC236}">
                    <a16:creationId xmlns:a16="http://schemas.microsoft.com/office/drawing/2014/main" id="{8EAEC2B0-EF09-57BC-F9A6-0A379D724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" t="26844" r="2905" b="60231"/>
              <a:stretch/>
            </p:blipFill>
            <p:spPr>
              <a:xfrm flipV="1">
                <a:off x="1285998" y="3998353"/>
                <a:ext cx="7825907" cy="684204"/>
              </a:xfrm>
              <a:prstGeom prst="rect">
                <a:avLst/>
              </a:prstGeom>
            </p:spPr>
          </p:pic>
          <p:pic>
            <p:nvPicPr>
              <p:cNvPr id="27" name="그림 26" descr="텍스트, 직사각형, 평행, 라인이(가) 표시된 사진&#10;&#10;자동 생성된 설명">
                <a:extLst>
                  <a:ext uri="{FF2B5EF4-FFF2-40B4-BE49-F238E27FC236}">
                    <a16:creationId xmlns:a16="http://schemas.microsoft.com/office/drawing/2014/main" id="{A74F4C0B-5B76-4B6A-7F16-038943CC1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5" t="27177" r="2905" b="60231"/>
              <a:stretch/>
            </p:blipFill>
            <p:spPr>
              <a:xfrm flipV="1">
                <a:off x="3208421" y="3993236"/>
                <a:ext cx="7609301" cy="666578"/>
              </a:xfrm>
              <a:prstGeom prst="rect">
                <a:avLst/>
              </a:prstGeom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3A03155-BF30-275C-1A0C-6AFE76A45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26" b="64194" l="6315" r="316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" t="34193" r="65233" b="32473"/>
            <a:stretch/>
          </p:blipFill>
          <p:spPr bwMode="auto">
            <a:xfrm>
              <a:off x="1990928" y="1317098"/>
              <a:ext cx="1971024" cy="207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8D8ECC-E9D8-CA86-AFB2-F1D1F9A4B58B}"/>
                </a:ext>
              </a:extLst>
            </p:cNvPr>
            <p:cNvSpPr txBox="1"/>
            <p:nvPr/>
          </p:nvSpPr>
          <p:spPr>
            <a:xfrm>
              <a:off x="2114815" y="3449480"/>
              <a:ext cx="11630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팀장</a:t>
              </a:r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dirty="0" err="1">
                  <a:latin typeface="SUIT Medium" pitchFamily="2" charset="-127"/>
                  <a:ea typeface="SUIT Medium" pitchFamily="2" charset="-127"/>
                </a:rPr>
                <a:t>하요한</a:t>
              </a:r>
              <a:endParaRPr lang="ko-KR" altLang="en-US" sz="16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73C1243-0E32-257B-F8AF-80384616BC18}"/>
                </a:ext>
              </a:extLst>
            </p:cNvPr>
            <p:cNvGrpSpPr/>
            <p:nvPr/>
          </p:nvGrpSpPr>
          <p:grpSpPr>
            <a:xfrm>
              <a:off x="4269166" y="1418208"/>
              <a:ext cx="1898878" cy="1876071"/>
              <a:chOff x="3992034" y="1571184"/>
              <a:chExt cx="1917066" cy="1894041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38F6D85-E492-CB43-6AED-E86DD10DC507}"/>
                  </a:ext>
                </a:extLst>
              </p:cNvPr>
              <p:cNvSpPr/>
              <p:nvPr/>
            </p:nvSpPr>
            <p:spPr>
              <a:xfrm>
                <a:off x="3992034" y="1571184"/>
                <a:ext cx="1894041" cy="1894041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D0C9F0"/>
                  </a:gs>
                  <a:gs pos="0">
                    <a:srgbClr val="9F74DE"/>
                  </a:gs>
                  <a:gs pos="100000">
                    <a:srgbClr val="EBF0F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Picture 6" descr="배달의 기숙사">
                <a:extLst>
                  <a:ext uri="{FF2B5EF4-FFF2-40B4-BE49-F238E27FC236}">
                    <a16:creationId xmlns:a16="http://schemas.microsoft.com/office/drawing/2014/main" id="{C76C387D-7D0A-86C4-C997-F51467E84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4419" y="1635863"/>
                <a:ext cx="1764681" cy="176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39D264-5513-A0FE-B2D1-DF4A4F6C3755}"/>
                </a:ext>
              </a:extLst>
            </p:cNvPr>
            <p:cNvSpPr txBox="1"/>
            <p:nvPr/>
          </p:nvSpPr>
          <p:spPr>
            <a:xfrm>
              <a:off x="4616677" y="3449480"/>
              <a:ext cx="11630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팀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원</a:t>
              </a:r>
              <a:r>
                <a:rPr lang="ko-KR" altLang="en-US" sz="1600" b="1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lang="en-US" altLang="ko-KR" sz="1600" b="1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dirty="0" err="1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곽용현</a:t>
              </a:r>
              <a:endParaRPr lang="ko-KR" altLang="en-US" sz="16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984DB4B-C4CA-811B-3AD3-90986D6E4883}"/>
                </a:ext>
              </a:extLst>
            </p:cNvPr>
            <p:cNvGrpSpPr/>
            <p:nvPr/>
          </p:nvGrpSpPr>
          <p:grpSpPr>
            <a:xfrm>
              <a:off x="6631295" y="1418208"/>
              <a:ext cx="1876071" cy="1876071"/>
              <a:chOff x="6402735" y="1571184"/>
              <a:chExt cx="1894041" cy="189404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65F1972-A165-6B74-E3D5-B52DAE30B1EE}"/>
                  </a:ext>
                </a:extLst>
              </p:cNvPr>
              <p:cNvSpPr/>
              <p:nvPr/>
            </p:nvSpPr>
            <p:spPr>
              <a:xfrm>
                <a:off x="6402735" y="1571184"/>
                <a:ext cx="1894041" cy="1894041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D0C9F0"/>
                  </a:gs>
                  <a:gs pos="0">
                    <a:srgbClr val="9F74DE"/>
                  </a:gs>
                  <a:gs pos="100000">
                    <a:srgbClr val="EBF0F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0149DAB1-ED1C-B54F-FE2B-8277E9CC4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76" b="94774" l="9976" r="89786">
                            <a14:foregroundMark x1="30166" y1="36817" x2="28741" y2="57245"/>
                            <a14:foregroundMark x1="48456" y1="44418" x2="53682" y2="53207"/>
                            <a14:foregroundMark x1="55107" y1="43468" x2="55107" y2="57245"/>
                            <a14:foregroundMark x1="32304" y1="43468" x2="22090" y2="58670"/>
                            <a14:foregroundMark x1="23990" y1="94774" x2="54157" y2="85748"/>
                            <a14:foregroundMark x1="39905" y1="42518" x2="28741" y2="65321"/>
                            <a14:foregroundMark x1="14252" y1="35867" x2="10214" y2="66508"/>
                            <a14:foregroundMark x1="10214" y1="66508" x2="11876" y2="70071"/>
                            <a14:foregroundMark x1="19477" y1="91924" x2="19477" y2="919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7829" y="1617673"/>
                <a:ext cx="1584816" cy="1584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3F3FF4-8E13-F6A2-C6AB-7C9A389DF1FC}"/>
                </a:ext>
              </a:extLst>
            </p:cNvPr>
            <p:cNvSpPr txBox="1"/>
            <p:nvPr/>
          </p:nvSpPr>
          <p:spPr>
            <a:xfrm>
              <a:off x="7000312" y="3449480"/>
              <a:ext cx="11630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팀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원</a:t>
              </a:r>
              <a:r>
                <a:rPr lang="ko-KR" altLang="en-US" sz="1600" b="1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lang="en-US" altLang="ko-KR" sz="1600" b="1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박규리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8BA57C-2971-7597-7AF0-62D88267155A}"/>
                </a:ext>
              </a:extLst>
            </p:cNvPr>
            <p:cNvGrpSpPr/>
            <p:nvPr/>
          </p:nvGrpSpPr>
          <p:grpSpPr>
            <a:xfrm>
              <a:off x="9024654" y="1418208"/>
              <a:ext cx="1876071" cy="1876071"/>
              <a:chOff x="8727542" y="1571184"/>
              <a:chExt cx="1894041" cy="1894041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C101BB31-6980-D04F-60F9-E89184B80B7C}"/>
                  </a:ext>
                </a:extLst>
              </p:cNvPr>
              <p:cNvSpPr/>
              <p:nvPr/>
            </p:nvSpPr>
            <p:spPr>
              <a:xfrm>
                <a:off x="8727542" y="1571184"/>
                <a:ext cx="1894041" cy="1894041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D0C9F0"/>
                  </a:gs>
                  <a:gs pos="0">
                    <a:srgbClr val="9F74DE"/>
                  </a:gs>
                  <a:gs pos="100000">
                    <a:srgbClr val="EBF0F9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Picture 10" descr="스푸너 소개!">
                <a:extLst>
                  <a:ext uri="{FF2B5EF4-FFF2-40B4-BE49-F238E27FC236}">
                    <a16:creationId xmlns:a16="http://schemas.microsoft.com/office/drawing/2014/main" id="{483445EF-E30B-F0FF-8323-28AB4440E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5364" y="1659286"/>
                <a:ext cx="1616219" cy="1616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EBE52D-819A-9068-AB3E-6B5D8B1A3C43}"/>
                </a:ext>
              </a:extLst>
            </p:cNvPr>
            <p:cNvSpPr txBox="1"/>
            <p:nvPr/>
          </p:nvSpPr>
          <p:spPr>
            <a:xfrm>
              <a:off x="9372434" y="3449480"/>
              <a:ext cx="11630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팀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원</a:t>
              </a:r>
              <a:r>
                <a:rPr lang="ko-KR" altLang="en-US" sz="1600" b="1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lang="en-US" altLang="ko-KR" sz="1600" b="1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정혜영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652E03-25F2-5D05-3107-EBFBB83C3C5F}"/>
                </a:ext>
              </a:extLst>
            </p:cNvPr>
            <p:cNvSpPr txBox="1"/>
            <p:nvPr/>
          </p:nvSpPr>
          <p:spPr>
            <a:xfrm>
              <a:off x="1767304" y="4160186"/>
              <a:ext cx="185810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EDA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데이터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전처리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프로젝트 총괄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92984C-FAA1-677E-2993-EF337DC47722}"/>
                </a:ext>
              </a:extLst>
            </p:cNvPr>
            <p:cNvSpPr txBox="1"/>
            <p:nvPr/>
          </p:nvSpPr>
          <p:spPr>
            <a:xfrm>
              <a:off x="4269166" y="4160186"/>
              <a:ext cx="185810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EDA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데이터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전처리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모델링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B59D14-BA23-DD8E-91D3-59149F904672}"/>
                </a:ext>
              </a:extLst>
            </p:cNvPr>
            <p:cNvSpPr txBox="1"/>
            <p:nvPr/>
          </p:nvSpPr>
          <p:spPr>
            <a:xfrm>
              <a:off x="2114815" y="5839049"/>
              <a:ext cx="87041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ko-KR" altLang="en-US" sz="1600" u="sng" dirty="0">
                  <a:latin typeface="SUIT Medium" pitchFamily="2" charset="-127"/>
                  <a:ea typeface="SUIT Medium" pitchFamily="2" charset="-127"/>
                </a:rPr>
                <a:t>인사이트 도출</a:t>
              </a:r>
              <a:r>
                <a:rPr lang="en-US" altLang="ko-KR" sz="1600" u="sng" dirty="0"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ko-KR" altLang="en-US" sz="1600" u="sng" dirty="0">
                  <a:latin typeface="SUIT Medium" pitchFamily="2" charset="-127"/>
                  <a:ea typeface="SUIT Medium" pitchFamily="2" charset="-127"/>
                </a:rPr>
                <a:t>비즈니스 전략 수립</a:t>
              </a:r>
              <a:endParaRPr lang="en-US" altLang="ko-KR" sz="1600" u="sng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BEB1D5-EFE0-5313-1191-126094C96DE9}"/>
                </a:ext>
              </a:extLst>
            </p:cNvPr>
            <p:cNvSpPr txBox="1"/>
            <p:nvPr/>
          </p:nvSpPr>
          <p:spPr>
            <a:xfrm>
              <a:off x="6650385" y="4160186"/>
              <a:ext cx="185810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EDA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데이터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전처리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14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발표자료 제작</a:t>
              </a:r>
              <a:endParaRPr lang="en-US" altLang="ko-KR" sz="14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E488FE-FC01-C2C9-280B-FCEFA5C44FE3}"/>
                </a:ext>
              </a:extLst>
            </p:cNvPr>
            <p:cNvSpPr txBox="1"/>
            <p:nvPr/>
          </p:nvSpPr>
          <p:spPr>
            <a:xfrm>
              <a:off x="8993161" y="4160186"/>
              <a:ext cx="185810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EDA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데이터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전처리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대시보드  구현</a:t>
              </a:r>
              <a:endParaRPr lang="en-US" altLang="ko-KR" sz="14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256CA263-8C16-9D00-915D-6D9B09C7D6A2}"/>
                </a:ext>
              </a:extLst>
            </p:cNvPr>
            <p:cNvSpPr/>
            <p:nvPr/>
          </p:nvSpPr>
          <p:spPr>
            <a:xfrm rot="10800000">
              <a:off x="2645514" y="5359394"/>
              <a:ext cx="7642715" cy="36584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7EEEC89-44CD-FA68-9FB1-0DF9E39F48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0ED456-BBF7-0C9D-64F8-B2974DDD3B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AD6F58-62B3-D575-8018-18E36FFC5D2C}"/>
              </a:ext>
            </a:extLst>
          </p:cNvPr>
          <p:cNvSpPr txBox="1"/>
          <p:nvPr/>
        </p:nvSpPr>
        <p:spPr>
          <a:xfrm>
            <a:off x="11651320" y="6331515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4FC6E-6653-D797-B391-A62A07E4B68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583953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4E8D9-7883-37BF-F488-0EFE0B27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B6CC458-81ED-30B3-C8B8-C3E1CDB4D494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F69A1-60A0-E6E7-64D4-FC9C308DA8CA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466C-0A6A-B530-F7B7-0771C46DB159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최종 모델링 특성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0B9A82-8F7F-F010-A80D-B74BBA9565BD}"/>
              </a:ext>
            </a:extLst>
          </p:cNvPr>
          <p:cNvSpPr/>
          <p:nvPr/>
        </p:nvSpPr>
        <p:spPr>
          <a:xfrm flipV="1">
            <a:off x="772520" y="1500311"/>
            <a:ext cx="3608980" cy="55025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0CEF1-DF05-C3BC-2D9D-13D090EA81A7}"/>
              </a:ext>
            </a:extLst>
          </p:cNvPr>
          <p:cNvSpPr txBox="1"/>
          <p:nvPr/>
        </p:nvSpPr>
        <p:spPr>
          <a:xfrm>
            <a:off x="736345" y="1703564"/>
            <a:ext cx="8384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최종적으로 선택된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16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개의 특성은 다음과 같습니다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BE2827-E6AB-643F-542A-7CDFD585D086}"/>
              </a:ext>
            </a:extLst>
          </p:cNvPr>
          <p:cNvGrpSpPr/>
          <p:nvPr/>
        </p:nvGrpSpPr>
        <p:grpSpPr>
          <a:xfrm>
            <a:off x="856046" y="2666220"/>
            <a:ext cx="10479908" cy="483504"/>
            <a:chOff x="856046" y="2773200"/>
            <a:chExt cx="10479908" cy="4835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C4D58D5-A730-8002-4D24-102A6DB0CDFB}"/>
                </a:ext>
              </a:extLst>
            </p:cNvPr>
            <p:cNvSpPr/>
            <p:nvPr/>
          </p:nvSpPr>
          <p:spPr>
            <a:xfrm>
              <a:off x="2272766" y="2776186"/>
              <a:ext cx="9063188" cy="4762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4CE35D9-00DA-456B-2A0D-47770F42118D}"/>
                </a:ext>
              </a:extLst>
            </p:cNvPr>
            <p:cNvSpPr/>
            <p:nvPr/>
          </p:nvSpPr>
          <p:spPr>
            <a:xfrm>
              <a:off x="856046" y="2773200"/>
              <a:ext cx="1912554" cy="483504"/>
            </a:xfrm>
            <a:prstGeom prst="roundRect">
              <a:avLst>
                <a:gd name="adj" fmla="val 50000"/>
              </a:avLst>
            </a:prstGeom>
            <a:solidFill>
              <a:srgbClr val="ECE4F8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개인정보 </a:t>
              </a:r>
              <a:r>
                <a:rPr lang="en-US" altLang="ko-KR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(5)</a:t>
              </a:r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22760-AC10-64CB-9B02-B93B57425E36}"/>
                </a:ext>
              </a:extLst>
            </p:cNvPr>
            <p:cNvSpPr txBox="1"/>
            <p:nvPr/>
          </p:nvSpPr>
          <p:spPr>
            <a:xfrm>
              <a:off x="2958169" y="2773200"/>
              <a:ext cx="7443131" cy="379591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addr_state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,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last_fico_range_high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fico_range_high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dti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verification_status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D83DF5-EA40-530C-D8F9-F44BF83875E1}"/>
              </a:ext>
            </a:extLst>
          </p:cNvPr>
          <p:cNvGrpSpPr/>
          <p:nvPr/>
        </p:nvGrpSpPr>
        <p:grpSpPr>
          <a:xfrm>
            <a:off x="833228" y="3466267"/>
            <a:ext cx="10502726" cy="476280"/>
            <a:chOff x="833228" y="3712557"/>
            <a:chExt cx="10502726" cy="47628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C3C1CA8-FD9D-C80B-0B7F-DD53E8AE4696}"/>
                </a:ext>
              </a:extLst>
            </p:cNvPr>
            <p:cNvSpPr/>
            <p:nvPr/>
          </p:nvSpPr>
          <p:spPr>
            <a:xfrm>
              <a:off x="2272766" y="3712557"/>
              <a:ext cx="9063188" cy="4762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93EDF5E-0920-0F34-33DA-F6C2D6231533}"/>
                </a:ext>
              </a:extLst>
            </p:cNvPr>
            <p:cNvSpPr/>
            <p:nvPr/>
          </p:nvSpPr>
          <p:spPr>
            <a:xfrm>
              <a:off x="833228" y="3712557"/>
              <a:ext cx="1939156" cy="476280"/>
            </a:xfrm>
            <a:prstGeom prst="roundRect">
              <a:avLst>
                <a:gd name="adj" fmla="val 50000"/>
              </a:avLst>
            </a:prstGeom>
            <a:solidFill>
              <a:srgbClr val="ECE4F8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대출 정보 </a:t>
              </a:r>
              <a:r>
                <a:rPr lang="en-US" altLang="ko-KR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(4)</a:t>
              </a:r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C9C9BE-642A-DCB6-954F-95B28C1A6BE1}"/>
                </a:ext>
              </a:extLst>
            </p:cNvPr>
            <p:cNvSpPr txBox="1"/>
            <p:nvPr/>
          </p:nvSpPr>
          <p:spPr>
            <a:xfrm>
              <a:off x="2958169" y="3722802"/>
              <a:ext cx="7443131" cy="379591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l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oan_amnt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, term,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int_rate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,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sub_grade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87049E-52D6-BCD0-B897-7A3D3E1A2846}"/>
              </a:ext>
            </a:extLst>
          </p:cNvPr>
          <p:cNvGrpSpPr/>
          <p:nvPr/>
        </p:nvGrpSpPr>
        <p:grpSpPr>
          <a:xfrm>
            <a:off x="833228" y="4259090"/>
            <a:ext cx="10502726" cy="480518"/>
            <a:chOff x="833228" y="4512860"/>
            <a:chExt cx="10502726" cy="48051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3D76286-BB4E-2CCA-FD8D-0007EB4FFDFA}"/>
                </a:ext>
              </a:extLst>
            </p:cNvPr>
            <p:cNvSpPr/>
            <p:nvPr/>
          </p:nvSpPr>
          <p:spPr>
            <a:xfrm>
              <a:off x="2272766" y="4517098"/>
              <a:ext cx="9063188" cy="4762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73D2B6-5982-C6BD-C3B7-B1CFB0E5EA0B}"/>
                </a:ext>
              </a:extLst>
            </p:cNvPr>
            <p:cNvSpPr/>
            <p:nvPr/>
          </p:nvSpPr>
          <p:spPr>
            <a:xfrm>
              <a:off x="833228" y="4512860"/>
              <a:ext cx="1939155" cy="475200"/>
            </a:xfrm>
            <a:prstGeom prst="roundRect">
              <a:avLst>
                <a:gd name="adj" fmla="val 50000"/>
              </a:avLst>
            </a:prstGeom>
            <a:solidFill>
              <a:srgbClr val="ECE4F8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r>
                <a:rPr lang="ko-KR" altLang="en-US" sz="16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리볼빙</a:t>
              </a:r>
              <a:r>
                <a:rPr lang="ko-KR" altLang="en-US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계정 </a:t>
              </a:r>
              <a:r>
                <a:rPr lang="en-US" altLang="ko-KR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(3)</a:t>
              </a:r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946E4B-BB2F-4FF4-589D-DC93DFF5BD6C}"/>
                </a:ext>
              </a:extLst>
            </p:cNvPr>
            <p:cNvSpPr txBox="1"/>
            <p:nvPr/>
          </p:nvSpPr>
          <p:spPr>
            <a:xfrm>
              <a:off x="2958169" y="4512860"/>
              <a:ext cx="7443131" cy="379591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revol_util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da-DK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mo_sin_old_rev_tl_op, mo_sin_rcnt_rev_tl_op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0166AB-FA1B-1F91-35B6-0DDF2AAD8560}"/>
              </a:ext>
            </a:extLst>
          </p:cNvPr>
          <p:cNvGrpSpPr/>
          <p:nvPr/>
        </p:nvGrpSpPr>
        <p:grpSpPr>
          <a:xfrm>
            <a:off x="833229" y="5056150"/>
            <a:ext cx="10502725" cy="476280"/>
            <a:chOff x="833229" y="5320061"/>
            <a:chExt cx="10502725" cy="47628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F925368-FF55-37B0-4780-EB2C7695CD03}"/>
                </a:ext>
              </a:extLst>
            </p:cNvPr>
            <p:cNvSpPr/>
            <p:nvPr/>
          </p:nvSpPr>
          <p:spPr>
            <a:xfrm>
              <a:off x="2272766" y="5320061"/>
              <a:ext cx="9063188" cy="4762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6C06A9-7405-F164-C855-536FCEC03AD9}"/>
                </a:ext>
              </a:extLst>
            </p:cNvPr>
            <p:cNvSpPr/>
            <p:nvPr/>
          </p:nvSpPr>
          <p:spPr>
            <a:xfrm>
              <a:off x="833229" y="5320061"/>
              <a:ext cx="1939154" cy="476280"/>
            </a:xfrm>
            <a:prstGeom prst="roundRect">
              <a:avLst>
                <a:gd name="adj" fmla="val 50000"/>
              </a:avLst>
            </a:prstGeom>
            <a:solidFill>
              <a:srgbClr val="ECE4F8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신용거래 사용 </a:t>
              </a:r>
              <a:r>
                <a:rPr lang="en-US" altLang="ko-KR" sz="16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(4)</a:t>
              </a:r>
              <a:endParaRPr lang="ko-KR" altLang="en-US" sz="16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682D2-5117-C6D4-FA62-5D35F49AC841}"/>
                </a:ext>
              </a:extLst>
            </p:cNvPr>
            <p:cNvSpPr txBox="1"/>
            <p:nvPr/>
          </p:nvSpPr>
          <p:spPr>
            <a:xfrm>
              <a:off x="2958169" y="5327997"/>
              <a:ext cx="7443131" cy="379591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open_acc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total_acc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avg_cur_bal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pct_tl_nvr_dlq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7F5FDF-4D12-DDFC-F3A7-727AC4054157}"/>
              </a:ext>
            </a:extLst>
          </p:cNvPr>
          <p:cNvSpPr txBox="1"/>
          <p:nvPr/>
        </p:nvSpPr>
        <p:spPr>
          <a:xfrm>
            <a:off x="633505" y="167446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8A164-8C31-01BC-663E-921AD1633677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20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2FDF29-7FE6-A348-B4CD-99F7CABB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8E8D9F-3C2B-4834-3AF6-EDCDD5494D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8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E6892-5E53-AF7E-C9EE-A45B0173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D98637E-AAC8-C71B-D59D-31501693ECF8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4F3F3D-4284-500D-CBAF-27250471FFCD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16345-B15B-E1D4-CF91-DBED5C33D060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SUIT SemiBold" pitchFamily="2" charset="-127"/>
                <a:ea typeface="SUIT SemiBold" pitchFamily="2" charset="-127"/>
              </a:rPr>
              <a:t>결측치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DA467-4395-DCF8-1725-B555B75A4CB6}"/>
              </a:ext>
            </a:extLst>
          </p:cNvPr>
          <p:cNvSpPr txBox="1"/>
          <p:nvPr/>
        </p:nvSpPr>
        <p:spPr>
          <a:xfrm>
            <a:off x="743085" y="1945171"/>
            <a:ext cx="10480293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선택된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16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개의 특성 중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6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개의 특성이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결측을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가지고 있고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평균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결측치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비율이 전체 데이터의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5%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로 제거를 결정했습니다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984636-8CAF-2CFD-BEC9-6691B179C737}"/>
              </a:ext>
            </a:extLst>
          </p:cNvPr>
          <p:cNvGrpSpPr/>
          <p:nvPr/>
        </p:nvGrpSpPr>
        <p:grpSpPr>
          <a:xfrm>
            <a:off x="3384065" y="2701233"/>
            <a:ext cx="5423869" cy="3064284"/>
            <a:chOff x="957825" y="3222430"/>
            <a:chExt cx="6085239" cy="34379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42AA0B-F1A3-3261-9C64-CB894F36BB7C}"/>
                </a:ext>
              </a:extLst>
            </p:cNvPr>
            <p:cNvSpPr/>
            <p:nvPr/>
          </p:nvSpPr>
          <p:spPr>
            <a:xfrm>
              <a:off x="1060738" y="3222430"/>
              <a:ext cx="2523447" cy="5527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제거 전 </a:t>
              </a:r>
              <a:r>
                <a:rPr lang="en-US" altLang="ko-KR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: 1,319,510 </a:t>
              </a:r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행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7E8A1A-C099-6E3B-2D1A-DFD96CC6BC63}"/>
                </a:ext>
              </a:extLst>
            </p:cNvPr>
            <p:cNvSpPr/>
            <p:nvPr/>
          </p:nvSpPr>
          <p:spPr>
            <a:xfrm>
              <a:off x="4453276" y="3222430"/>
              <a:ext cx="2523447" cy="552745"/>
            </a:xfrm>
            <a:prstGeom prst="rect">
              <a:avLst/>
            </a:prstGeom>
            <a:solidFill>
              <a:srgbClr val="ECE4F8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제거 후 </a:t>
              </a:r>
              <a:r>
                <a:rPr lang="en-US" altLang="ko-KR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: 1,251,098</a:t>
              </a:r>
              <a:r>
                <a: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rPr>
                <a:t>행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AFD3CA-61B6-2971-CF13-412BB416D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39"/>
            <a:stretch/>
          </p:blipFill>
          <p:spPr bwMode="auto">
            <a:xfrm>
              <a:off x="957825" y="4089912"/>
              <a:ext cx="2729271" cy="257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568EC47-149B-94F6-AA51-6FE28F9DB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8"/>
            <a:stretch/>
          </p:blipFill>
          <p:spPr bwMode="auto">
            <a:xfrm>
              <a:off x="4386934" y="4058581"/>
              <a:ext cx="2656130" cy="257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468ABC-DAC9-A557-DC20-0D82B268FDA1}"/>
              </a:ext>
            </a:extLst>
          </p:cNvPr>
          <p:cNvSpPr txBox="1"/>
          <p:nvPr/>
        </p:nvSpPr>
        <p:spPr>
          <a:xfrm>
            <a:off x="1301167" y="6141989"/>
            <a:ext cx="9589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제거 후</a:t>
            </a:r>
            <a:r>
              <a:rPr lang="en-US" altLang="ko-KR" sz="16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 1,251,098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건의 데이터가 확보되기 때문에 프로젝트에 진행에 충분한 크기라고 판단됩니다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en-US" altLang="ko-KR" sz="16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B004D3E-AAF2-07DB-88A9-78AF32DBB191}"/>
              </a:ext>
            </a:extLst>
          </p:cNvPr>
          <p:cNvSpPr/>
          <p:nvPr/>
        </p:nvSpPr>
        <p:spPr>
          <a:xfrm rot="5400000">
            <a:off x="5975320" y="2864784"/>
            <a:ext cx="343238" cy="165568"/>
          </a:xfrm>
          <a:prstGeom prst="triangle">
            <a:avLst/>
          </a:pr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F33DFB-5F56-A233-AA37-FA3B0E6FB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/>
          <a:stretch/>
        </p:blipFill>
        <p:spPr bwMode="auto">
          <a:xfrm>
            <a:off x="6536970" y="3519653"/>
            <a:ext cx="2410867" cy="229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840D1D-2C01-EFC4-1A89-DE8D45812328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6AD0-A5FC-4302-CC14-FB1116F3DFFE}"/>
              </a:ext>
            </a:extLst>
          </p:cNvPr>
          <p:cNvSpPr txBox="1"/>
          <p:nvPr/>
        </p:nvSpPr>
        <p:spPr>
          <a:xfrm>
            <a:off x="11604022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21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2A5979-1CCA-BF18-AA36-CA4A7D16BA53}"/>
              </a:ext>
            </a:extLst>
          </p:cNvPr>
          <p:cNvSpPr/>
          <p:nvPr/>
        </p:nvSpPr>
        <p:spPr>
          <a:xfrm flipV="1">
            <a:off x="772520" y="1509618"/>
            <a:ext cx="21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423C1-2E11-B895-DEEE-9A9B08F1B381}"/>
              </a:ext>
            </a:extLst>
          </p:cNvPr>
          <p:cNvSpPr txBox="1"/>
          <p:nvPr/>
        </p:nvSpPr>
        <p:spPr>
          <a:xfrm>
            <a:off x="736345" y="1703564"/>
            <a:ext cx="8384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결측행을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제거한 데이터 셋을 구성했습니다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2EE3B-8FAF-DFAC-F834-EF5499429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E1B983-0522-9D4B-53E6-291DC17AB7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3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61447-6E8F-17DC-3D60-9A683758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2ECA44-AF5A-50F0-6903-F746A669E265}"/>
              </a:ext>
            </a:extLst>
          </p:cNvPr>
          <p:cNvSpPr/>
          <p:nvPr/>
        </p:nvSpPr>
        <p:spPr>
          <a:xfrm>
            <a:off x="0" y="2200574"/>
            <a:ext cx="12192000" cy="3770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27A664-FF4E-5A2C-778A-1F25E6077F83}"/>
              </a:ext>
            </a:extLst>
          </p:cNvPr>
          <p:cNvCxnSpPr>
            <a:cxnSpLocks/>
          </p:cNvCxnSpPr>
          <p:nvPr/>
        </p:nvCxnSpPr>
        <p:spPr>
          <a:xfrm flipV="1">
            <a:off x="4409692" y="2328256"/>
            <a:ext cx="0" cy="3408067"/>
          </a:xfrm>
          <a:prstGeom prst="line">
            <a:avLst/>
          </a:prstGeom>
          <a:ln w="12700">
            <a:solidFill>
              <a:srgbClr val="A75DC9">
                <a:alpha val="81000"/>
              </a:srgb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E8EAB9-4762-7BB1-2EE8-A9A8615A7984}"/>
              </a:ext>
            </a:extLst>
          </p:cNvPr>
          <p:cNvCxnSpPr>
            <a:cxnSpLocks/>
          </p:cNvCxnSpPr>
          <p:nvPr/>
        </p:nvCxnSpPr>
        <p:spPr>
          <a:xfrm flipV="1">
            <a:off x="8024011" y="2358546"/>
            <a:ext cx="0" cy="3408067"/>
          </a:xfrm>
          <a:prstGeom prst="line">
            <a:avLst/>
          </a:prstGeom>
          <a:ln w="12700">
            <a:solidFill>
              <a:srgbClr val="A75DC9">
                <a:alpha val="81000"/>
              </a:srgb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DF0675A-52DF-4729-CA8E-ED728CF4BAAD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DA0644-C8B8-DB73-F12F-147A68AB0CFC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CA8A4-B561-8A75-C3EC-6E9803812C45}"/>
              </a:ext>
            </a:extLst>
          </p:cNvPr>
          <p:cNvSpPr txBox="1"/>
          <p:nvPr/>
        </p:nvSpPr>
        <p:spPr>
          <a:xfrm>
            <a:off x="1337201" y="2202924"/>
            <a:ext cx="2631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1.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총부채상환율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dti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 : </a:t>
            </a: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전체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0.15% 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75315-042C-BA44-4B7A-5514CA879C91}"/>
              </a:ext>
            </a:extLst>
          </p:cNvPr>
          <p:cNvSpPr txBox="1"/>
          <p:nvPr/>
        </p:nvSpPr>
        <p:spPr>
          <a:xfrm>
            <a:off x="4397846" y="2247784"/>
            <a:ext cx="3561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2.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최근신용점수하한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last_fico_range_low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): </a:t>
            </a: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전체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2.72%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1139B-4340-FB72-D66B-FEB86BA8E456}"/>
              </a:ext>
            </a:extLst>
          </p:cNvPr>
          <p:cNvSpPr txBox="1"/>
          <p:nvPr/>
        </p:nvSpPr>
        <p:spPr>
          <a:xfrm>
            <a:off x="8633250" y="2202924"/>
            <a:ext cx="2416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3.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리볼빙사용률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revol_util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전체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0.37%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A211DD-75CF-3D5A-B20A-4E65C1752734}"/>
              </a:ext>
            </a:extLst>
          </p:cNvPr>
          <p:cNvSpPr txBox="1"/>
          <p:nvPr/>
        </p:nvSpPr>
        <p:spPr>
          <a:xfrm>
            <a:off x="1337199" y="4416465"/>
            <a:ext cx="28307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랜딩 클럽에서 대출승인자의 </a:t>
            </a:r>
            <a:r>
              <a:rPr lang="en-US" altLang="ko-KR" sz="1200" dirty="0" err="1">
                <a:latin typeface="SUIT Medium" pitchFamily="2" charset="-127"/>
                <a:ea typeface="SUIT Medium" pitchFamily="2" charset="-127"/>
              </a:rPr>
              <a:t>dti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는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 일반적으로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0~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 최대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40%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까지 적용됩니다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▽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0%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이하 값과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40%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초과 값은 제거했습니다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46EAB-66B8-277A-33B6-84D73ED22152}"/>
              </a:ext>
            </a:extLst>
          </p:cNvPr>
          <p:cNvSpPr txBox="1"/>
          <p:nvPr/>
        </p:nvSpPr>
        <p:spPr>
          <a:xfrm>
            <a:off x="4740277" y="4416465"/>
            <a:ext cx="30420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신용 점수의 경우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랜딩 클럽에서 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300~850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의 값을 가진다고 명시되어 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▽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300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이하의 값 제거했습니다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dirty="0">
              <a:highlight>
                <a:srgbClr val="E1D4F4"/>
              </a:highlight>
              <a:latin typeface="SUIT Medium" pitchFamily="2" charset="-127"/>
              <a:ea typeface="SUIT Medium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B2E19E-FB12-9CA2-6AEB-E47AA22B73CF}"/>
              </a:ext>
            </a:extLst>
          </p:cNvPr>
          <p:cNvGrpSpPr/>
          <p:nvPr/>
        </p:nvGrpSpPr>
        <p:grpSpPr>
          <a:xfrm>
            <a:off x="1546910" y="2798695"/>
            <a:ext cx="2240545" cy="1598970"/>
            <a:chOff x="863885" y="2670112"/>
            <a:chExt cx="2240545" cy="1598970"/>
          </a:xfrm>
        </p:grpSpPr>
        <p:pic>
          <p:nvPicPr>
            <p:cNvPr id="9" name="그림 8" descr="텍스트, 도표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E8150EB7-55A0-AF0C-E516-C50BCC486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4" r="50294" b="75072"/>
            <a:stretch/>
          </p:blipFill>
          <p:spPr>
            <a:xfrm>
              <a:off x="863885" y="2670112"/>
              <a:ext cx="2240545" cy="1598970"/>
            </a:xfrm>
            <a:prstGeom prst="rect">
              <a:avLst/>
            </a:prstGeom>
            <a:ln w="889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1785A4-29D4-C6A4-47E8-2F16E1549F8B}"/>
                </a:ext>
              </a:extLst>
            </p:cNvPr>
            <p:cNvSpPr/>
            <p:nvPr/>
          </p:nvSpPr>
          <p:spPr>
            <a:xfrm>
              <a:off x="2653106" y="3965791"/>
              <a:ext cx="367443" cy="230514"/>
            </a:xfrm>
            <a:prstGeom prst="rect">
              <a:avLst/>
            </a:prstGeom>
            <a:solidFill>
              <a:srgbClr val="A234D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F5E9FC-B9C2-D263-BDAA-A33E3C5807A0}"/>
              </a:ext>
            </a:extLst>
          </p:cNvPr>
          <p:cNvSpPr/>
          <p:nvPr/>
        </p:nvSpPr>
        <p:spPr>
          <a:xfrm>
            <a:off x="281700" y="2311720"/>
            <a:ext cx="367443" cy="176138"/>
          </a:xfrm>
          <a:prstGeom prst="rect">
            <a:avLst/>
          </a:prstGeom>
          <a:solidFill>
            <a:srgbClr val="A234D4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8A842F-7516-7866-CC52-A18AFD377DB3}"/>
              </a:ext>
            </a:extLst>
          </p:cNvPr>
          <p:cNvSpPr txBox="1"/>
          <p:nvPr/>
        </p:nvSpPr>
        <p:spPr>
          <a:xfrm>
            <a:off x="649143" y="2295678"/>
            <a:ext cx="1185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SUIT Medium" pitchFamily="2" charset="-127"/>
                <a:ea typeface="SUIT Medium" pitchFamily="2" charset="-127"/>
              </a:rPr>
              <a:t>*</a:t>
            </a:r>
            <a:r>
              <a:rPr lang="ko-KR" altLang="en-US" sz="900" dirty="0">
                <a:latin typeface="SUIT Medium" pitchFamily="2" charset="-127"/>
                <a:ea typeface="SUIT Medium" pitchFamily="2" charset="-127"/>
              </a:rPr>
              <a:t>이상치 판단 영역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2E6849-C0D7-7D39-FABB-C9B069B08A45}"/>
              </a:ext>
            </a:extLst>
          </p:cNvPr>
          <p:cNvGrpSpPr/>
          <p:nvPr/>
        </p:nvGrpSpPr>
        <p:grpSpPr>
          <a:xfrm>
            <a:off x="5053086" y="2803261"/>
            <a:ext cx="2158778" cy="1589536"/>
            <a:chOff x="5115784" y="2802957"/>
            <a:chExt cx="1991171" cy="1466125"/>
          </a:xfrm>
        </p:grpSpPr>
        <p:pic>
          <p:nvPicPr>
            <p:cNvPr id="35" name="그림 34" descr="텍스트, 도표, 평행, 디자인이(가) 표시된 사진&#10;&#10;자동 생성된 설명">
              <a:extLst>
                <a:ext uri="{FF2B5EF4-FFF2-40B4-BE49-F238E27FC236}">
                  <a16:creationId xmlns:a16="http://schemas.microsoft.com/office/drawing/2014/main" id="{5ACC150D-6CF5-BC3B-71E3-C9CAB58BE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5425" b="11525"/>
            <a:stretch/>
          </p:blipFill>
          <p:spPr>
            <a:xfrm>
              <a:off x="5115784" y="2802957"/>
              <a:ext cx="1991171" cy="1466125"/>
            </a:xfrm>
            <a:prstGeom prst="rect">
              <a:avLst/>
            </a:prstGeom>
            <a:ln w="8890">
              <a:solidFill>
                <a:schemeClr val="tx1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C6181F-5DF9-F140-B289-ECBE08F6D913}"/>
                </a:ext>
              </a:extLst>
            </p:cNvPr>
            <p:cNvSpPr/>
            <p:nvPr/>
          </p:nvSpPr>
          <p:spPr>
            <a:xfrm>
              <a:off x="5477004" y="3891683"/>
              <a:ext cx="540000" cy="230514"/>
            </a:xfrm>
            <a:prstGeom prst="rect">
              <a:avLst/>
            </a:prstGeom>
            <a:solidFill>
              <a:srgbClr val="A234D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91C2DC-8D49-2C1B-13AB-C7E56ACF7CEE}"/>
              </a:ext>
            </a:extLst>
          </p:cNvPr>
          <p:cNvGrpSpPr/>
          <p:nvPr/>
        </p:nvGrpSpPr>
        <p:grpSpPr>
          <a:xfrm>
            <a:off x="8753447" y="2803261"/>
            <a:ext cx="2175999" cy="1614502"/>
            <a:chOff x="9179873" y="2654580"/>
            <a:chExt cx="2175999" cy="1614502"/>
          </a:xfrm>
        </p:grpSpPr>
        <p:pic>
          <p:nvPicPr>
            <p:cNvPr id="8" name="그림 7" descr="텍스트, 도표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D319492C-E957-6C71-1764-77679E990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" t="50000" r="50372" b="37582"/>
            <a:stretch/>
          </p:blipFill>
          <p:spPr>
            <a:xfrm>
              <a:off x="9179873" y="2654580"/>
              <a:ext cx="2175999" cy="1614502"/>
            </a:xfrm>
            <a:prstGeom prst="rect">
              <a:avLst/>
            </a:prstGeom>
            <a:ln w="8890">
              <a:solidFill>
                <a:schemeClr val="tx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F39625-49DE-21B5-9B38-7E9FA8E2A5C2}"/>
                </a:ext>
              </a:extLst>
            </p:cNvPr>
            <p:cNvSpPr/>
            <p:nvPr/>
          </p:nvSpPr>
          <p:spPr>
            <a:xfrm>
              <a:off x="9754136" y="3919750"/>
              <a:ext cx="1512000" cy="230514"/>
            </a:xfrm>
            <a:prstGeom prst="rect">
              <a:avLst/>
            </a:prstGeom>
            <a:solidFill>
              <a:srgbClr val="A234D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C43C92-C337-8DD4-322E-D27DEEA23EB0}"/>
              </a:ext>
            </a:extLst>
          </p:cNvPr>
          <p:cNvSpPr txBox="1"/>
          <p:nvPr/>
        </p:nvSpPr>
        <p:spPr>
          <a:xfrm>
            <a:off x="8819385" y="5152137"/>
            <a:ext cx="24898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비율이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100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을 넘는 값을 제거했습니다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 dirty="0">
              <a:highlight>
                <a:srgbClr val="E1D4F4"/>
              </a:highlight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2C60F-76D5-4E12-CA69-6AF67C65DB87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이상치 처리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55CBF-2AE6-1F5A-C5CF-3049BED8F9D9}"/>
              </a:ext>
            </a:extLst>
          </p:cNvPr>
          <p:cNvSpPr/>
          <p:nvPr/>
        </p:nvSpPr>
        <p:spPr>
          <a:xfrm flipV="1">
            <a:off x="772520" y="1509618"/>
            <a:ext cx="21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C281B-08C9-DCE8-7333-17807355292B}"/>
              </a:ext>
            </a:extLst>
          </p:cNvPr>
          <p:cNvSpPr txBox="1"/>
          <p:nvPr/>
        </p:nvSpPr>
        <p:spPr>
          <a:xfrm>
            <a:off x="1301167" y="6141989"/>
            <a:ext cx="9589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이상치 처리 결과  </a:t>
            </a:r>
            <a:r>
              <a:rPr lang="ko-KR" altLang="en-US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총 </a:t>
            </a:r>
            <a:r>
              <a:rPr lang="en-US" altLang="ko-KR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 40,218</a:t>
            </a:r>
            <a:r>
              <a:rPr lang="ko-KR" altLang="en-US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행</a:t>
            </a:r>
            <a:r>
              <a:rPr lang="en-US" altLang="ko-KR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ko-KR" altLang="en-US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전체의 </a:t>
            </a:r>
            <a:r>
              <a:rPr lang="en-US" altLang="ko-KR" sz="16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3.21%)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이 제거되었습니다</a:t>
            </a: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DBC7D-DBB0-F81D-E766-51943132707B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630ACD-000F-D882-B7AB-0A4B06C1D111}"/>
              </a:ext>
            </a:extLst>
          </p:cNvPr>
          <p:cNvSpPr/>
          <p:nvPr/>
        </p:nvSpPr>
        <p:spPr>
          <a:xfrm>
            <a:off x="2436295" y="4290994"/>
            <a:ext cx="733783" cy="93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dti</a:t>
            </a:r>
            <a:endParaRPr lang="ko-KR" altLang="en-US" sz="600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D689EE-9EF3-4016-9A1D-498F12B5C6A8}"/>
              </a:ext>
            </a:extLst>
          </p:cNvPr>
          <p:cNvSpPr/>
          <p:nvPr/>
        </p:nvSpPr>
        <p:spPr>
          <a:xfrm>
            <a:off x="5951538" y="4245188"/>
            <a:ext cx="733783" cy="93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1DBBC9-A04D-F966-C96B-821EE074FD5C}"/>
              </a:ext>
            </a:extLst>
          </p:cNvPr>
          <p:cNvSpPr/>
          <p:nvPr/>
        </p:nvSpPr>
        <p:spPr>
          <a:xfrm>
            <a:off x="5996406" y="4290994"/>
            <a:ext cx="733783" cy="93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last fico range</a:t>
            </a:r>
            <a:endParaRPr lang="ko-KR" altLang="en-US" sz="600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C4CDB9-1C6A-34F3-154D-18E05BD017D0}"/>
              </a:ext>
            </a:extLst>
          </p:cNvPr>
          <p:cNvSpPr/>
          <p:nvPr/>
        </p:nvSpPr>
        <p:spPr>
          <a:xfrm>
            <a:off x="9565856" y="4306896"/>
            <a:ext cx="733783" cy="93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revol_util</a:t>
            </a:r>
            <a:endParaRPr lang="ko-KR" altLang="en-US" sz="600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0447B1-A751-0E30-C38B-0316A6DE4E67}"/>
              </a:ext>
            </a:extLst>
          </p:cNvPr>
          <p:cNvSpPr txBox="1"/>
          <p:nvPr/>
        </p:nvSpPr>
        <p:spPr>
          <a:xfrm>
            <a:off x="116198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6AB5DD-F694-0083-B7B5-EBE7FAB3CB66}"/>
              </a:ext>
            </a:extLst>
          </p:cNvPr>
          <p:cNvSpPr/>
          <p:nvPr/>
        </p:nvSpPr>
        <p:spPr>
          <a:xfrm>
            <a:off x="1971675" y="4011750"/>
            <a:ext cx="114300" cy="230514"/>
          </a:xfrm>
          <a:prstGeom prst="rect">
            <a:avLst/>
          </a:prstGeom>
          <a:solidFill>
            <a:srgbClr val="A234D4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50E39-C30F-763E-620A-334E9A853F21}"/>
              </a:ext>
            </a:extLst>
          </p:cNvPr>
          <p:cNvSpPr txBox="1"/>
          <p:nvPr/>
        </p:nvSpPr>
        <p:spPr>
          <a:xfrm>
            <a:off x="736345" y="1703564"/>
            <a:ext cx="8384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각 특성 별 정상범위를 벗어나는 데이터들을 처리했습니다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B04F3F-A3B2-ED8A-0781-8A02E2E9E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0DE6E5-74F9-0E20-A2BC-776F832CEE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2CE8-7715-12D3-985A-6B0B429F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4CFAB5-A08C-2338-0E2D-D531B865081D}"/>
              </a:ext>
            </a:extLst>
          </p:cNvPr>
          <p:cNvSpPr/>
          <p:nvPr/>
        </p:nvSpPr>
        <p:spPr>
          <a:xfrm>
            <a:off x="0" y="2205038"/>
            <a:ext cx="12192000" cy="465296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378BDEA-DF9A-8FB4-0BC8-19B17372CEDF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671D97-70F2-E6CE-5CD6-55B30B22AD2F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7E604-05EF-899E-6F19-DE31F93C0DE7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특성 인코딩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D39267-2657-09C3-97C8-917DD9F27866}"/>
              </a:ext>
            </a:extLst>
          </p:cNvPr>
          <p:cNvSpPr/>
          <p:nvPr/>
        </p:nvSpPr>
        <p:spPr>
          <a:xfrm flipV="1">
            <a:off x="772520" y="1509618"/>
            <a:ext cx="21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106DE-8F94-D79C-E337-76D5855CE4BE}"/>
              </a:ext>
            </a:extLst>
          </p:cNvPr>
          <p:cNvSpPr txBox="1"/>
          <p:nvPr/>
        </p:nvSpPr>
        <p:spPr>
          <a:xfrm>
            <a:off x="737468" y="1709910"/>
            <a:ext cx="10082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순서형 특성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명목형 특성 등 특징을 나누어 다음과 같은 전처리를 진행했습니다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FFF2E-F903-21D7-686E-9354BF1676A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5F8BC-D9B0-E18C-A088-872E84A1D62F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565D63-EE0F-A61E-C926-7977C54EF9D6}"/>
              </a:ext>
            </a:extLst>
          </p:cNvPr>
          <p:cNvGrpSpPr/>
          <p:nvPr/>
        </p:nvGrpSpPr>
        <p:grpSpPr>
          <a:xfrm>
            <a:off x="795337" y="2338057"/>
            <a:ext cx="10584534" cy="4077009"/>
            <a:chOff x="795337" y="2228100"/>
            <a:chExt cx="10584534" cy="40770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171AB0-42D4-D5D0-CA2F-8DFF8C5AA39D}"/>
                </a:ext>
              </a:extLst>
            </p:cNvPr>
            <p:cNvSpPr/>
            <p:nvPr/>
          </p:nvSpPr>
          <p:spPr>
            <a:xfrm>
              <a:off x="795337" y="2228100"/>
              <a:ext cx="10525391" cy="407700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A830C3-4EEC-ED9C-9A74-33F343FB74B3}"/>
                </a:ext>
              </a:extLst>
            </p:cNvPr>
            <p:cNvSpPr txBox="1"/>
            <p:nvPr/>
          </p:nvSpPr>
          <p:spPr>
            <a:xfrm>
              <a:off x="1652790" y="2621171"/>
              <a:ext cx="16627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1.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순서형 특성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D09DC2-F882-2F23-0B26-E5F8325BA94C}"/>
                </a:ext>
              </a:extLst>
            </p:cNvPr>
            <p:cNvSpPr txBox="1"/>
            <p:nvPr/>
          </p:nvSpPr>
          <p:spPr>
            <a:xfrm>
              <a:off x="1402611" y="3551863"/>
              <a:ext cx="21631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세부 신용등급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(</a:t>
              </a:r>
              <a:r>
                <a:rPr lang="en-US" altLang="ko-KR" sz="14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sub_grade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)</a:t>
              </a:r>
            </a:p>
          </p:txBody>
        </p:sp>
        <p:sp>
          <p:nvSpPr>
            <p:cNvPr id="24" name="화살표: 줄무늬가 있는 오른쪽 23">
              <a:extLst>
                <a:ext uri="{FF2B5EF4-FFF2-40B4-BE49-F238E27FC236}">
                  <a16:creationId xmlns:a16="http://schemas.microsoft.com/office/drawing/2014/main" id="{AA113A68-61A7-3D9F-BD78-B2AFA008CAA2}"/>
                </a:ext>
              </a:extLst>
            </p:cNvPr>
            <p:cNvSpPr/>
            <p:nvPr/>
          </p:nvSpPr>
          <p:spPr>
            <a:xfrm rot="5400000">
              <a:off x="2292269" y="4180172"/>
              <a:ext cx="383795" cy="338834"/>
            </a:xfrm>
            <a:prstGeom prst="stripedRightArrow">
              <a:avLst>
                <a:gd name="adj1" fmla="val 28142"/>
                <a:gd name="adj2" fmla="val 52327"/>
              </a:avLst>
            </a:prstGeom>
            <a:solidFill>
              <a:srgbClr val="8A27B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35C018-8C6C-05D0-865F-A69D46FE6F43}"/>
                </a:ext>
              </a:extLst>
            </p:cNvPr>
            <p:cNvSpPr txBox="1"/>
            <p:nvPr/>
          </p:nvSpPr>
          <p:spPr>
            <a:xfrm>
              <a:off x="1568222" y="4811498"/>
              <a:ext cx="18318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OrdinalEncoder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A784CA-FEA5-FA79-3D3A-62FFE699781A}"/>
                </a:ext>
              </a:extLst>
            </p:cNvPr>
            <p:cNvSpPr txBox="1"/>
            <p:nvPr/>
          </p:nvSpPr>
          <p:spPr>
            <a:xfrm>
              <a:off x="1177636" y="5393812"/>
              <a:ext cx="2574504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"F5": 0, "F4": 1, "F3": 2, "F2": 3, "F1": 4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…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 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"A4": 26, "A3": 27, "A2": 28, "A1": 29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3D9D2-7CF1-8C9C-B7A4-5BBDEACAC890}"/>
                </a:ext>
              </a:extLst>
            </p:cNvPr>
            <p:cNvSpPr txBox="1"/>
            <p:nvPr/>
          </p:nvSpPr>
          <p:spPr>
            <a:xfrm>
              <a:off x="3979554" y="2623356"/>
              <a:ext cx="22323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2.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고차원 범주형 특성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B8377B-5891-28C7-C138-D8EB2C2C3FA3}"/>
                </a:ext>
              </a:extLst>
            </p:cNvPr>
            <p:cNvSpPr txBox="1"/>
            <p:nvPr/>
          </p:nvSpPr>
          <p:spPr>
            <a:xfrm>
              <a:off x="3797268" y="3444141"/>
              <a:ext cx="25969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거주 지역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미국 주 약자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addr_state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28A452-7C48-06A7-C3BA-E9EA3E4D8B90}"/>
                </a:ext>
              </a:extLst>
            </p:cNvPr>
            <p:cNvSpPr txBox="1"/>
            <p:nvPr/>
          </p:nvSpPr>
          <p:spPr>
            <a:xfrm>
              <a:off x="4276057" y="4811498"/>
              <a:ext cx="16393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CountEncoder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36" name="화살표: 줄무늬가 있는 오른쪽 35">
              <a:extLst>
                <a:ext uri="{FF2B5EF4-FFF2-40B4-BE49-F238E27FC236}">
                  <a16:creationId xmlns:a16="http://schemas.microsoft.com/office/drawing/2014/main" id="{D0FFAAFC-3BA1-4C3F-5F5B-D73BCCD05331}"/>
                </a:ext>
              </a:extLst>
            </p:cNvPr>
            <p:cNvSpPr/>
            <p:nvPr/>
          </p:nvSpPr>
          <p:spPr>
            <a:xfrm rot="5400000">
              <a:off x="4903851" y="4180172"/>
              <a:ext cx="383795" cy="338834"/>
            </a:xfrm>
            <a:prstGeom prst="stripedRightArrow">
              <a:avLst>
                <a:gd name="adj1" fmla="val 26736"/>
                <a:gd name="adj2" fmla="val 52327"/>
              </a:avLst>
            </a:prstGeom>
            <a:solidFill>
              <a:srgbClr val="8A27B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7490CD-4785-B46B-BF65-9EC07F985EDB}"/>
                </a:ext>
              </a:extLst>
            </p:cNvPr>
            <p:cNvSpPr txBox="1"/>
            <p:nvPr/>
          </p:nvSpPr>
          <p:spPr>
            <a:xfrm>
              <a:off x="4415914" y="5514725"/>
              <a:ext cx="1359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</a:rPr>
                <a:t>특성의 빈도수로 변환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57740F-7BBD-1E2B-EFB9-5DC39A25248C}"/>
                </a:ext>
              </a:extLst>
            </p:cNvPr>
            <p:cNvSpPr txBox="1"/>
            <p:nvPr/>
          </p:nvSpPr>
          <p:spPr>
            <a:xfrm>
              <a:off x="6656094" y="2623356"/>
              <a:ext cx="16627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highlight>
                    <a:srgbClr val="FFFFFF"/>
                  </a:highlight>
                  <a:latin typeface="SUIT ExtraBold" pitchFamily="2" charset="-127"/>
                  <a:ea typeface="SUIT ExtraBold" pitchFamily="2" charset="-127"/>
                </a:rPr>
                <a:t>3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. </a:t>
              </a:r>
              <a:r>
                <a:rPr lang="ko-KR" altLang="en-US" sz="1400" dirty="0">
                  <a:solidFill>
                    <a:prstClr val="black"/>
                  </a:solidFill>
                  <a:latin typeface="SUIT ExtraBold" pitchFamily="2" charset="-127"/>
                  <a:ea typeface="SUIT ExtraBold" pitchFamily="2" charset="-127"/>
                </a:rPr>
                <a:t>명목형 특성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245FD9-D5DE-5609-A84E-7D5BADE4049C}"/>
                </a:ext>
              </a:extLst>
            </p:cNvPr>
            <p:cNvSpPr txBox="1"/>
            <p:nvPr/>
          </p:nvSpPr>
          <p:spPr>
            <a:xfrm>
              <a:off x="6405915" y="3478442"/>
              <a:ext cx="2163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소득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검증 상태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verification_status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)</a:t>
              </a:r>
            </a:p>
          </p:txBody>
        </p:sp>
        <p:sp>
          <p:nvSpPr>
            <p:cNvPr id="43" name="화살표: 줄무늬가 있는 오른쪽 42">
              <a:extLst>
                <a:ext uri="{FF2B5EF4-FFF2-40B4-BE49-F238E27FC236}">
                  <a16:creationId xmlns:a16="http://schemas.microsoft.com/office/drawing/2014/main" id="{8BB96494-FBC2-9CEC-0660-B2E366244CF6}"/>
                </a:ext>
              </a:extLst>
            </p:cNvPr>
            <p:cNvSpPr/>
            <p:nvPr/>
          </p:nvSpPr>
          <p:spPr>
            <a:xfrm rot="5400000">
              <a:off x="7295573" y="4180172"/>
              <a:ext cx="383795" cy="338834"/>
            </a:xfrm>
            <a:prstGeom prst="stripedRightArrow">
              <a:avLst>
                <a:gd name="adj1" fmla="val 28142"/>
                <a:gd name="adj2" fmla="val 52327"/>
              </a:avLst>
            </a:prstGeom>
            <a:solidFill>
              <a:srgbClr val="8A27B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EC88EF-C4F4-4721-5EFA-F86388BEC6BF}"/>
                </a:ext>
              </a:extLst>
            </p:cNvPr>
            <p:cNvSpPr txBox="1"/>
            <p:nvPr/>
          </p:nvSpPr>
          <p:spPr>
            <a:xfrm>
              <a:off x="6571526" y="4811498"/>
              <a:ext cx="18318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OneHot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Encoder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 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A63F5B9-A937-0B72-1684-2DB6B8F4A50A}"/>
                </a:ext>
              </a:extLst>
            </p:cNvPr>
            <p:cNvSpPr txBox="1"/>
            <p:nvPr/>
          </p:nvSpPr>
          <p:spPr>
            <a:xfrm>
              <a:off x="8778709" y="2621171"/>
              <a:ext cx="20903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highlight>
                    <a:srgbClr val="FFFFFF"/>
                  </a:highlight>
                  <a:latin typeface="SUIT ExtraBold" pitchFamily="2" charset="-127"/>
                  <a:ea typeface="SUIT ExtraBold" pitchFamily="2" charset="-127"/>
                </a:rPr>
                <a:t>4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대출기간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(</a:t>
              </a:r>
              <a:r>
                <a:rPr lang="en-US" altLang="ko-KR" sz="1400" dirty="0">
                  <a:solidFill>
                    <a:prstClr val="black"/>
                  </a:solidFill>
                  <a:highlight>
                    <a:srgbClr val="FFFFFF"/>
                  </a:highlight>
                  <a:latin typeface="SUIT ExtraBold" pitchFamily="2" charset="-127"/>
                  <a:ea typeface="SUIT ExtraBold" pitchFamily="2" charset="-127"/>
                </a:rPr>
                <a:t>term) </a:t>
              </a:r>
              <a:r>
                <a:rPr lang="ko-KR" altLang="en-US" sz="1400" dirty="0">
                  <a:solidFill>
                    <a:prstClr val="black"/>
                  </a:solidFill>
                  <a:highlight>
                    <a:srgbClr val="FFFFFF"/>
                  </a:highlight>
                  <a:latin typeface="SUIT ExtraBold" pitchFamily="2" charset="-127"/>
                  <a:ea typeface="SUIT ExtraBold" pitchFamily="2" charset="-127"/>
                </a:rPr>
                <a:t>정수화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F05A13-CE43-865B-C687-00D1D9956F55}"/>
                </a:ext>
              </a:extLst>
            </p:cNvPr>
            <p:cNvSpPr txBox="1"/>
            <p:nvPr/>
          </p:nvSpPr>
          <p:spPr>
            <a:xfrm>
              <a:off x="8742332" y="3478442"/>
              <a:ext cx="2163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대출기간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(term) </a:t>
              </a:r>
              <a:r>
                <a:rPr lang="ko-KR" altLang="en-US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의 값 </a:t>
              </a: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: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’36months’, ‘60 months’</a:t>
              </a:r>
            </a:p>
          </p:txBody>
        </p:sp>
        <p:sp>
          <p:nvSpPr>
            <p:cNvPr id="68" name="화살표: 줄무늬가 있는 오른쪽 67">
              <a:extLst>
                <a:ext uri="{FF2B5EF4-FFF2-40B4-BE49-F238E27FC236}">
                  <a16:creationId xmlns:a16="http://schemas.microsoft.com/office/drawing/2014/main" id="{B8859A9C-A2A8-F82B-5B3F-37B7483F050E}"/>
                </a:ext>
              </a:extLst>
            </p:cNvPr>
            <p:cNvSpPr/>
            <p:nvPr/>
          </p:nvSpPr>
          <p:spPr>
            <a:xfrm rot="5400000">
              <a:off x="9631990" y="4180172"/>
              <a:ext cx="383795" cy="338834"/>
            </a:xfrm>
            <a:prstGeom prst="stripedRightArrow">
              <a:avLst>
                <a:gd name="adj1" fmla="val 28142"/>
                <a:gd name="adj2" fmla="val 52327"/>
              </a:avLst>
            </a:prstGeom>
            <a:solidFill>
              <a:srgbClr val="8A27B7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272C4E-5783-BCC8-B9A3-E4FEFA57CBBC}"/>
                </a:ext>
              </a:extLst>
            </p:cNvPr>
            <p:cNvSpPr txBox="1"/>
            <p:nvPr/>
          </p:nvSpPr>
          <p:spPr>
            <a:xfrm>
              <a:off x="8907943" y="4811498"/>
              <a:ext cx="18318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정수화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84FBDB-AFCA-A004-336C-58869809AD01}"/>
                </a:ext>
              </a:extLst>
            </p:cNvPr>
            <p:cNvSpPr txBox="1"/>
            <p:nvPr/>
          </p:nvSpPr>
          <p:spPr>
            <a:xfrm>
              <a:off x="8267903" y="5301146"/>
              <a:ext cx="31119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36,60</a:t>
              </a:r>
              <a:r>
                <a:rPr lang="ko-KR" altLang="en-US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으로 변환</a:t>
              </a:r>
              <a:endParaRPr lang="en-US" altLang="ko-KR" sz="1100" b="0" i="0" dirty="0">
                <a:solidFill>
                  <a:schemeClr val="bg2">
                    <a:lumMod val="25000"/>
                  </a:schemeClr>
                </a:solidFill>
                <a:effectLst/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spcBef>
                  <a:spcPts val="300"/>
                </a:spcBef>
              </a:pPr>
              <a:r>
                <a:rPr lang="en-US" altLang="ko-KR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1. </a:t>
              </a:r>
              <a:r>
                <a:rPr lang="ko-KR" altLang="en-US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직관적으로 파악이 가능</a:t>
              </a:r>
              <a:endParaRPr lang="en-US" altLang="ko-KR" sz="1100" b="0" i="0" dirty="0">
                <a:solidFill>
                  <a:schemeClr val="bg2">
                    <a:lumMod val="25000"/>
                  </a:schemeClr>
                </a:solidFill>
                <a:effectLst/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spcBef>
                  <a:spcPts val="300"/>
                </a:spcBef>
              </a:pPr>
              <a:r>
                <a:rPr lang="en-US" altLang="ko-KR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2. </a:t>
              </a:r>
              <a:r>
                <a:rPr lang="ko-KR" altLang="en-US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연산 속도 증가</a:t>
              </a:r>
              <a:r>
                <a:rPr lang="en-US" altLang="ko-KR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ko-KR" altLang="en-US" sz="1100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SUIT Medium" pitchFamily="2" charset="-127"/>
                  <a:ea typeface="SUIT Medium" pitchFamily="2" charset="-127"/>
                </a:rPr>
                <a:t>데이터 메모리 감소</a:t>
              </a:r>
              <a:endParaRPr lang="ko-KR" altLang="en-US" sz="1100" dirty="0">
                <a:solidFill>
                  <a:schemeClr val="bg2">
                    <a:lumMod val="25000"/>
                  </a:schemeClr>
                </a:solidFill>
                <a:latin typeface="SUIT Medium" pitchFamily="2" charset="-127"/>
                <a:ea typeface="SUIT Medium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A167F67-32B2-5288-FE87-D7BF3A0E4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F79B5B-1CA1-ADC4-33A6-FF71DB95F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0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2CE8-7715-12D3-985A-6B0B429F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4CFAB5-A08C-2338-0E2D-D531B865081D}"/>
              </a:ext>
            </a:extLst>
          </p:cNvPr>
          <p:cNvSpPr/>
          <p:nvPr/>
        </p:nvSpPr>
        <p:spPr>
          <a:xfrm>
            <a:off x="0" y="2205038"/>
            <a:ext cx="12192000" cy="462189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378BDEA-DF9A-8FB4-0BC8-19B17372CEDF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671D97-70F2-E6CE-5CD6-55B30B22AD2F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92F131-1F5E-AAB1-86DD-AE37667D5538}"/>
              </a:ext>
            </a:extLst>
          </p:cNvPr>
          <p:cNvSpPr txBox="1"/>
          <p:nvPr/>
        </p:nvSpPr>
        <p:spPr>
          <a:xfrm>
            <a:off x="589053" y="2338405"/>
            <a:ext cx="3270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1.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월 상환금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(installment)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8E339-FEFF-FDC3-3B08-71B5FB71AB0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t="76815" r="2895" b="1200"/>
          <a:stretch/>
        </p:blipFill>
        <p:spPr>
          <a:xfrm>
            <a:off x="508902" y="3203442"/>
            <a:ext cx="3517358" cy="451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54289-605E-7AA6-6C59-72674F13FC58}"/>
              </a:ext>
            </a:extLst>
          </p:cNvPr>
          <p:cNvSpPr txBox="1"/>
          <p:nvPr/>
        </p:nvSpPr>
        <p:spPr>
          <a:xfrm>
            <a:off x="322491" y="4245586"/>
            <a:ext cx="3902765" cy="1445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기존 월상환금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(installment)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특성이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대출금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loan_amnt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이자율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i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nt_rate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대출 기간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(term)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대조하여 계산이 맞지 않는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 값들을 발견해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스냅샷에 의한 이상치로 판단하여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기존 월상환금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(installment)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을 삭제하고 직접 월상환금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(installment)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특성을 생성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A800-2CDA-C39B-7073-51BE23DB89D7}"/>
              </a:ext>
            </a:extLst>
          </p:cNvPr>
          <p:cNvSpPr txBox="1"/>
          <p:nvPr/>
        </p:nvSpPr>
        <p:spPr>
          <a:xfrm>
            <a:off x="4193312" y="2338405"/>
            <a:ext cx="3700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2.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dirty="0" err="1"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D2DA7-FE18-211D-9D20-B68745133E14}"/>
              </a:ext>
            </a:extLst>
          </p:cNvPr>
          <p:cNvSpPr txBox="1"/>
          <p:nvPr/>
        </p:nvSpPr>
        <p:spPr>
          <a:xfrm>
            <a:off x="4353262" y="5287811"/>
            <a:ext cx="3540935" cy="1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최근신용점수 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하한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last_fico_range_low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/ high)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특성의 상관계수가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이고 중복된 의미를 가지므로</a:t>
            </a: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두 특성의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평균값으로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최근신용점수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last_fico_score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를 생성했</a:t>
            </a:r>
            <a:r>
              <a:rPr lang="ko-KR" altLang="en-US" sz="1200" dirty="0" err="1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습니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E624A-35FD-CD88-745A-9B8DC4CB6A1A}"/>
              </a:ext>
            </a:extLst>
          </p:cNvPr>
          <p:cNvSpPr txBox="1"/>
          <p:nvPr/>
        </p:nvSpPr>
        <p:spPr>
          <a:xfrm>
            <a:off x="8235324" y="2338405"/>
            <a:ext cx="3730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3.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활성계좌비율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dirty="0" err="1">
                <a:latin typeface="SUIT ExtraBold" pitchFamily="2" charset="-127"/>
                <a:ea typeface="SUIT ExtraBold" pitchFamily="2" charset="-127"/>
              </a:rPr>
              <a:t>open_acc_rate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B1C9D5-DC2C-EF4F-4F67-F697DDB41F3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12342" r="29331" b="72672"/>
          <a:stretch/>
        </p:blipFill>
        <p:spPr>
          <a:xfrm>
            <a:off x="8297098" y="2908583"/>
            <a:ext cx="3402484" cy="536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7E604-05EF-899E-6F19-DE31F93C0DE7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특성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D39267-2657-09C3-97C8-917DD9F27866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106DE-8F94-D79C-E337-76D5855CE4BE}"/>
              </a:ext>
            </a:extLst>
          </p:cNvPr>
          <p:cNvSpPr txBox="1"/>
          <p:nvPr/>
        </p:nvSpPr>
        <p:spPr>
          <a:xfrm>
            <a:off x="737466" y="1709911"/>
            <a:ext cx="10082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일부 연속형 특성들을 조합하여 새로운 특성을 생성했습니다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FFF2E-F903-21D7-686E-9354BF1676A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3. EDA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및 </a:t>
            </a:r>
            <a:r>
              <a:rPr lang="ko-KR" altLang="en-US" sz="1400" dirty="0" err="1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5A8CA-6855-F9FE-9BE4-ECC0E6D6CC03}"/>
              </a:ext>
            </a:extLst>
          </p:cNvPr>
          <p:cNvSpPr txBox="1"/>
          <p:nvPr/>
        </p:nvSpPr>
        <p:spPr>
          <a:xfrm>
            <a:off x="8297098" y="5149813"/>
            <a:ext cx="33357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왜도와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 높은 상관계수를 가지고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중복된 의미를 가진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활성계좌수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open_acc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와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총계좌수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total_acc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를 조합하여 활성계좌비율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open_acc_rate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을 생성하였습니다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75A1A3-2E74-BF30-4D99-30DE6C921E81}"/>
              </a:ext>
            </a:extLst>
          </p:cNvPr>
          <p:cNvCxnSpPr>
            <a:cxnSpLocks/>
          </p:cNvCxnSpPr>
          <p:nvPr/>
        </p:nvCxnSpPr>
        <p:spPr>
          <a:xfrm flipV="1">
            <a:off x="4193312" y="2413000"/>
            <a:ext cx="0" cy="398465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DAB284E-B625-03AD-9618-6AF515639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92" y="3769063"/>
            <a:ext cx="3621353" cy="11534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1D5F8BC-D9B0-E18C-A088-872E84A1D62F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24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9B7C107-D495-35D5-9612-9B869F277A2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2" t="51082" r="9136" b="27573"/>
          <a:stretch/>
        </p:blipFill>
        <p:spPr>
          <a:xfrm>
            <a:off x="4321329" y="2932220"/>
            <a:ext cx="3367676" cy="31827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7AE5C91-1EAC-D72A-4510-16F74530F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105" y="3353263"/>
            <a:ext cx="1826078" cy="184273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578EA87-3E27-1475-CD39-D9AA35547DBD}"/>
              </a:ext>
            </a:extLst>
          </p:cNvPr>
          <p:cNvCxnSpPr>
            <a:cxnSpLocks/>
          </p:cNvCxnSpPr>
          <p:nvPr/>
        </p:nvCxnSpPr>
        <p:spPr>
          <a:xfrm flipV="1">
            <a:off x="7894205" y="2387600"/>
            <a:ext cx="0" cy="398465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1A6AA7D-51B9-D165-1808-7E9E630B3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CFD10B-F057-B4B6-DC5D-C51CFB2430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AAC-6236-6021-B2A3-73355220A53C}"/>
              </a:ext>
            </a:extLst>
          </p:cNvPr>
          <p:cNvSpPr txBox="1"/>
          <p:nvPr/>
        </p:nvSpPr>
        <p:spPr>
          <a:xfrm>
            <a:off x="2040306" y="3044279"/>
            <a:ext cx="8111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4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. 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모델링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 </a:t>
            </a:r>
            <a:r>
              <a:rPr lang="en-US" altLang="ko-KR" sz="4000" dirty="0">
                <a:latin typeface="SUIT ExtraBold" pitchFamily="2" charset="-127"/>
                <a:ea typeface="SUIT ExtraBold" pitchFamily="2" charset="-127"/>
              </a:rPr>
              <a:t>: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 </a:t>
            </a:r>
            <a:r>
              <a:rPr lang="ko-KR" altLang="en-US" sz="4000" dirty="0">
                <a:latin typeface="SUIT Medium" pitchFamily="2" charset="-127"/>
                <a:ea typeface="SUIT Medium" pitchFamily="2" charset="-127"/>
              </a:rPr>
              <a:t>분류기 성능 최적화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1C96E-B2A9-9BF8-3667-3121D0AB283D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25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04675-B7CD-17DF-1B33-E05B7214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865A4-6600-074B-EAA9-097FE0665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39929-2E39-9D84-2C32-BA713C3978C2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415451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5BD9-2A04-3D58-F2A0-2C901D22C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9FD19DD-63FE-AE8F-9650-B3B86B011AEB}"/>
              </a:ext>
            </a:extLst>
          </p:cNvPr>
          <p:cNvSpPr/>
          <p:nvPr/>
        </p:nvSpPr>
        <p:spPr>
          <a:xfrm>
            <a:off x="-922" y="2205038"/>
            <a:ext cx="12192000" cy="4652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C28F66D-7839-075B-53C2-DCE4812FC0AD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FB1929-0032-E172-B9B6-68958CA8E6FD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73B6F-EEAF-E74C-879C-2ECB22C85690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B3048-8FBA-3284-D804-DEB6E231596C}"/>
              </a:ext>
            </a:extLst>
          </p:cNvPr>
          <p:cNvSpPr txBox="1"/>
          <p:nvPr/>
        </p:nvSpPr>
        <p:spPr>
          <a:xfrm>
            <a:off x="743085" y="940937"/>
            <a:ext cx="673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성능 평가 지표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: ROC AUC &amp; Recall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688091-C659-533A-608B-CBD7F55B27A1}"/>
              </a:ext>
            </a:extLst>
          </p:cNvPr>
          <p:cNvGrpSpPr/>
          <p:nvPr/>
        </p:nvGrpSpPr>
        <p:grpSpPr>
          <a:xfrm>
            <a:off x="830844" y="2772833"/>
            <a:ext cx="3419339" cy="2469714"/>
            <a:chOff x="603178" y="2289076"/>
            <a:chExt cx="4430759" cy="320024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6A7793E-9CCA-5998-6A68-75B2B5864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178" y="2289076"/>
              <a:ext cx="3979935" cy="320024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6AC8EFC-562C-A879-5F0C-73FCC4ECE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100" y="2406516"/>
              <a:ext cx="3180348" cy="2750623"/>
            </a:xfrm>
            <a:prstGeom prst="line">
              <a:avLst/>
            </a:prstGeom>
            <a:ln>
              <a:solidFill>
                <a:srgbClr val="A234D4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E8D93B-05C6-815E-D066-2758FA5B2D57}"/>
                </a:ext>
              </a:extLst>
            </p:cNvPr>
            <p:cNvSpPr txBox="1"/>
            <p:nvPr/>
          </p:nvSpPr>
          <p:spPr>
            <a:xfrm rot="19146389">
              <a:off x="2273678" y="3039258"/>
              <a:ext cx="2760259" cy="254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A234D4"/>
                  </a:solidFill>
                  <a:latin typeface="SUIT" pitchFamily="2" charset="-127"/>
                  <a:ea typeface="SUIT" pitchFamily="2" charset="-127"/>
                </a:rPr>
                <a:t>RANDOM CLASSIFIER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E947AA-4D5C-2542-97FC-F9686609E988}"/>
              </a:ext>
            </a:extLst>
          </p:cNvPr>
          <p:cNvSpPr txBox="1"/>
          <p:nvPr/>
        </p:nvSpPr>
        <p:spPr>
          <a:xfrm>
            <a:off x="556047" y="5783530"/>
            <a:ext cx="67391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* TPR(True Positive Rate) 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미상환할 사람을 미상환할 것으로 정확하게 예측한 비율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* FPR(False Positive Rate) :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미상환할 사람을 상환할 것으로 잘못 예측한 비율</a:t>
            </a:r>
            <a:endParaRPr lang="en-US" altLang="ko-KR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A30EF-69C2-2E1C-EBD1-FDB321972AD6}"/>
              </a:ext>
            </a:extLst>
          </p:cNvPr>
          <p:cNvSpPr txBox="1"/>
          <p:nvPr/>
        </p:nvSpPr>
        <p:spPr>
          <a:xfrm>
            <a:off x="5993760" y="5371527"/>
            <a:ext cx="63722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양성</a:t>
            </a:r>
            <a:r>
              <a:rPr lang="en-US" altLang="ko-KR" sz="1500" dirty="0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(Charged Off)</a:t>
            </a:r>
            <a:r>
              <a:rPr lang="ko-KR" altLang="en-US" sz="1500" dirty="0">
                <a:highlight>
                  <a:srgbClr val="DACBF1"/>
                </a:highlight>
                <a:latin typeface="SUIT ExtraBold" pitchFamily="2" charset="-127"/>
                <a:ea typeface="SUIT ExtraBold" pitchFamily="2" charset="-127"/>
              </a:rPr>
              <a:t> 예측에 대한 신뢰도를 고려</a:t>
            </a:r>
            <a:endParaRPr lang="en-US" altLang="ko-KR" sz="1500" dirty="0">
              <a:highlight>
                <a:srgbClr val="DACBF1"/>
              </a:highlight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44443-FD11-F8E1-6900-5F53F51518C3}"/>
              </a:ext>
            </a:extLst>
          </p:cNvPr>
          <p:cNvSpPr/>
          <p:nvPr/>
        </p:nvSpPr>
        <p:spPr>
          <a:xfrm flipV="1">
            <a:off x="772520" y="1509618"/>
            <a:ext cx="648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7E795E-E093-E975-91B9-465426C22274}"/>
              </a:ext>
            </a:extLst>
          </p:cNvPr>
          <p:cNvSpPr txBox="1"/>
          <p:nvPr/>
        </p:nvSpPr>
        <p:spPr>
          <a:xfrm>
            <a:off x="737464" y="1707499"/>
            <a:ext cx="10667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플랫폼의 신뢰성 상승과 대출 거래 활성화를 위한 비즈니스 목표를 고려하여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ROC-AUC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와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RECALL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을 평가지표로 선택했습니다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33452-2806-AD64-4172-EE36228194FE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26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B583C-4876-2103-190B-9A43CB33E230}"/>
              </a:ext>
            </a:extLst>
          </p:cNvPr>
          <p:cNvSpPr txBox="1"/>
          <p:nvPr/>
        </p:nvSpPr>
        <p:spPr>
          <a:xfrm>
            <a:off x="830844" y="2440415"/>
            <a:ext cx="1456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1. ROC AUC 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FF8B8-C8C1-6F7A-4A14-FE2ED8F40377}"/>
              </a:ext>
            </a:extLst>
          </p:cNvPr>
          <p:cNvSpPr txBox="1"/>
          <p:nvPr/>
        </p:nvSpPr>
        <p:spPr>
          <a:xfrm>
            <a:off x="709766" y="5357324"/>
            <a:ext cx="333564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민감도와 특이도의  </a:t>
            </a:r>
            <a:r>
              <a:rPr lang="en-US" altLang="ko-KR" sz="1500" dirty="0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trade-off</a:t>
            </a:r>
            <a:r>
              <a:rPr lang="ko-KR" altLang="en-US" sz="1500" dirty="0">
                <a:highlight>
                  <a:srgbClr val="E1D4F4"/>
                </a:highlight>
                <a:latin typeface="SUIT ExtraBold" pitchFamily="2" charset="-127"/>
                <a:ea typeface="SUIT ExtraBold" pitchFamily="2" charset="-127"/>
              </a:rPr>
              <a:t>를 고려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D03B5-7B93-DD39-DEFF-3DF70F5957EF}"/>
              </a:ext>
            </a:extLst>
          </p:cNvPr>
          <p:cNvSpPr txBox="1"/>
          <p:nvPr/>
        </p:nvSpPr>
        <p:spPr>
          <a:xfrm>
            <a:off x="7482238" y="2440415"/>
            <a:ext cx="1456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2. Recall</a:t>
            </a:r>
            <a:endParaRPr lang="ko-KR" altLang="en-US" sz="16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D0E4118-D490-384B-F24C-EE8C89BBCDC7}"/>
              </a:ext>
            </a:extLst>
          </p:cNvPr>
          <p:cNvGrpSpPr/>
          <p:nvPr/>
        </p:nvGrpSpPr>
        <p:grpSpPr>
          <a:xfrm>
            <a:off x="7482238" y="2772833"/>
            <a:ext cx="3257749" cy="2333911"/>
            <a:chOff x="6181494" y="2892944"/>
            <a:chExt cx="3120229" cy="223538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2E0E07B-5E55-81A3-61DC-45C1F8321C06}"/>
                </a:ext>
              </a:extLst>
            </p:cNvPr>
            <p:cNvGrpSpPr/>
            <p:nvPr/>
          </p:nvGrpSpPr>
          <p:grpSpPr>
            <a:xfrm>
              <a:off x="6181494" y="2892944"/>
              <a:ext cx="3120229" cy="2235389"/>
              <a:chOff x="6093635" y="3332212"/>
              <a:chExt cx="2814236" cy="2016170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16B4384-E239-0B01-A7FC-0946A316498D}"/>
                  </a:ext>
                </a:extLst>
              </p:cNvPr>
              <p:cNvSpPr/>
              <p:nvPr/>
            </p:nvSpPr>
            <p:spPr>
              <a:xfrm>
                <a:off x="6093635" y="3332212"/>
                <a:ext cx="2814236" cy="2016170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ML] 분류 성능 지표: Precision(정밀도), Recall(재현율), F1-score">
                <a:extLst>
                  <a:ext uri="{FF2B5EF4-FFF2-40B4-BE49-F238E27FC236}">
                    <a16:creationId xmlns:a16="http://schemas.microsoft.com/office/drawing/2014/main" id="{AA3E48B5-60C2-BC57-06AE-E68A43AEB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3666" y="3443941"/>
                <a:ext cx="2665544" cy="1762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985FA7A-73B6-72F6-7BE4-6F3AEEDE52AB}"/>
                </a:ext>
              </a:extLst>
            </p:cNvPr>
            <p:cNvSpPr/>
            <p:nvPr/>
          </p:nvSpPr>
          <p:spPr>
            <a:xfrm>
              <a:off x="7797800" y="4002088"/>
              <a:ext cx="695254" cy="461962"/>
            </a:xfrm>
            <a:prstGeom prst="rect">
              <a:avLst/>
            </a:prstGeom>
            <a:noFill/>
            <a:ln w="28575">
              <a:solidFill>
                <a:srgbClr val="9E3A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C40EDA-5263-3FEA-30A2-CC570CD09E56}"/>
                </a:ext>
              </a:extLst>
            </p:cNvPr>
            <p:cNvSpPr/>
            <p:nvPr/>
          </p:nvSpPr>
          <p:spPr>
            <a:xfrm>
              <a:off x="7812088" y="4011320"/>
              <a:ext cx="680966" cy="435268"/>
            </a:xfrm>
            <a:prstGeom prst="rect">
              <a:avLst/>
            </a:prstGeom>
            <a:solidFill>
              <a:srgbClr val="E0C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rgbClr val="9E3AFF"/>
                  </a:solidFill>
                  <a:latin typeface="SUIT ExtraBold" pitchFamily="2" charset="-127"/>
                  <a:ea typeface="SUIT ExtraBold" pitchFamily="2" charset="-127"/>
                </a:rPr>
                <a:t>TP</a:t>
              </a:r>
              <a:endParaRPr lang="ko-KR" altLang="en-US" sz="1300" b="1" dirty="0">
                <a:solidFill>
                  <a:srgbClr val="9E3AFF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2CB925-5450-D33C-68AF-B6DC64834043}"/>
                </a:ext>
              </a:extLst>
            </p:cNvPr>
            <p:cNvSpPr/>
            <p:nvPr/>
          </p:nvSpPr>
          <p:spPr>
            <a:xfrm>
              <a:off x="6848426" y="3501381"/>
              <a:ext cx="404093" cy="182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5EF75F-7931-7FF4-A5D3-1154B950FFAE}"/>
                </a:ext>
              </a:extLst>
            </p:cNvPr>
            <p:cNvSpPr txBox="1"/>
            <p:nvPr/>
          </p:nvSpPr>
          <p:spPr>
            <a:xfrm>
              <a:off x="6783772" y="3448792"/>
              <a:ext cx="5334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i="1" dirty="0">
                  <a:solidFill>
                    <a:srgbClr val="9E3A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TP</a:t>
              </a:r>
              <a:endParaRPr lang="ko-KR" altLang="en-US" sz="1200" b="1" i="1" dirty="0">
                <a:solidFill>
                  <a:srgbClr val="9E3AFF"/>
                </a:solidFill>
                <a:latin typeface="Cambria" panose="02040503050406030204" pitchFamily="18" charset="0"/>
                <a:ea typeface="SUIT ExtraBold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9B0F630-34AC-6883-FF08-D1EF56FC5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52B35A-70D4-70A0-8E4E-3CDC5BC3FE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E55A8-D919-6477-7E96-34585737D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0DF5DB9-C8EA-FAE8-6C1B-4B0A8C259F71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D9707C-DF4D-235D-BE1A-36C541D83DB9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04153-596F-D3AE-CA13-0FA90447E756}"/>
              </a:ext>
            </a:extLst>
          </p:cNvPr>
          <p:cNvSpPr txBox="1"/>
          <p:nvPr/>
        </p:nvSpPr>
        <p:spPr>
          <a:xfrm>
            <a:off x="743086" y="940937"/>
            <a:ext cx="497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타겟 불균형 조정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D7B003-B657-45A2-E4CF-A30E9DD1AF4D}"/>
              </a:ext>
            </a:extLst>
          </p:cNvPr>
          <p:cNvSpPr/>
          <p:nvPr/>
        </p:nvSpPr>
        <p:spPr>
          <a:xfrm flipV="1">
            <a:off x="772520" y="1509618"/>
            <a:ext cx="32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91F6B-2832-A263-4D31-07480548CC59}"/>
              </a:ext>
            </a:extLst>
          </p:cNvPr>
          <p:cNvSpPr txBox="1"/>
          <p:nvPr/>
        </p:nvSpPr>
        <p:spPr>
          <a:xfrm>
            <a:off x="852835" y="3102192"/>
            <a:ext cx="799253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2.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훈련세트에 대해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imbalanced-learn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의 </a:t>
            </a:r>
            <a:r>
              <a:rPr lang="en-US" altLang="ko-KR" sz="1600" dirty="0" err="1">
                <a:latin typeface="SUIT ExtraBold" pitchFamily="2" charset="-127"/>
                <a:ea typeface="SUIT ExtraBold" pitchFamily="2" charset="-127"/>
              </a:rPr>
              <a:t>RandomUnderSampling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적용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07660-22A4-DC9D-09B3-F4FA8A57EC55}"/>
              </a:ext>
            </a:extLst>
          </p:cNvPr>
          <p:cNvSpPr txBox="1"/>
          <p:nvPr/>
        </p:nvSpPr>
        <p:spPr>
          <a:xfrm>
            <a:off x="1025907" y="3529562"/>
            <a:ext cx="11166093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타겟의 비율이 약 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8:2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로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타겟의 불균형은 모델의 편향이 발생하고 성능측정이 왜곡될 수 있습니다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상환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(Fully Paid)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데이터에 대해서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리샘플링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이후에도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총 데이터의 크기가 프로젝트 진행에 충분하다 판단하여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데이터를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언더샘플링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하기로 결정했습니다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C87A2-80A0-C2B6-DF96-BA8F49B817D3}"/>
              </a:ext>
            </a:extLst>
          </p:cNvPr>
          <p:cNvSpPr txBox="1"/>
          <p:nvPr/>
        </p:nvSpPr>
        <p:spPr>
          <a:xfrm>
            <a:off x="4726542" y="5238924"/>
            <a:ext cx="57849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* </a:t>
            </a:r>
            <a:r>
              <a:rPr lang="en-US" altLang="ko-KR" sz="1200" dirty="0" err="1">
                <a:latin typeface="SUIT ExtraBold" pitchFamily="2" charset="-127"/>
                <a:ea typeface="SUIT ExtraBold" pitchFamily="2" charset="-127"/>
              </a:rPr>
              <a:t>RandomUnderSampling</a:t>
            </a:r>
            <a:endParaRPr lang="en-US" altLang="ko-KR" sz="1200" dirty="0">
              <a:latin typeface="SUIT ExtraBold" pitchFamily="2" charset="-127"/>
              <a:ea typeface="SUIT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단순하게 무작위로 다수 타겟의 샘플을 선택하여 제거하는 샘플링 기법입니다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즉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소수 타겟의 샘플 수와 동일한 수의 다수 타겟의 샘플을 무작위로 선택하여 제거합니다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실행시간이 짧으며 데이터의 용량을 줄일 수 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30ECC-B2E1-DE49-0852-876062A00D17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F6CAF-EFDA-C33E-DC7C-9E0E18D3A9E5}"/>
              </a:ext>
            </a:extLst>
          </p:cNvPr>
          <p:cNvSpPr txBox="1"/>
          <p:nvPr/>
        </p:nvSpPr>
        <p:spPr>
          <a:xfrm>
            <a:off x="852835" y="1619076"/>
            <a:ext cx="7992530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1.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훈련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테스트 세트 분리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1EB6A3-9D83-1B2D-DB4C-04255B480839}"/>
              </a:ext>
            </a:extLst>
          </p:cNvPr>
          <p:cNvSpPr/>
          <p:nvPr/>
        </p:nvSpPr>
        <p:spPr>
          <a:xfrm>
            <a:off x="934158" y="2414372"/>
            <a:ext cx="4435341" cy="531448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Train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90%</a:t>
            </a:r>
            <a:endParaRPr lang="ko-KR" altLang="en-US" sz="1100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0EE2AB-4EB0-7D7F-6C16-BA2BC9F56866}"/>
              </a:ext>
            </a:extLst>
          </p:cNvPr>
          <p:cNvSpPr/>
          <p:nvPr/>
        </p:nvSpPr>
        <p:spPr>
          <a:xfrm>
            <a:off x="5443211" y="2414372"/>
            <a:ext cx="543577" cy="531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Test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10%</a:t>
            </a:r>
            <a:endParaRPr lang="ko-KR" altLang="en-US" sz="1100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2DE4B5-25BB-068F-5015-95EB12187587}"/>
              </a:ext>
            </a:extLst>
          </p:cNvPr>
          <p:cNvSpPr txBox="1"/>
          <p:nvPr/>
        </p:nvSpPr>
        <p:spPr>
          <a:xfrm>
            <a:off x="852506" y="1890087"/>
            <a:ext cx="9827217" cy="381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Scikit-learn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 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train_test_split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i="0" dirty="0">
                <a:solidFill>
                  <a:srgbClr val="24292F"/>
                </a:solidFill>
                <a:effectLst/>
                <a:latin typeface="SUIT Medium" pitchFamily="2" charset="-127"/>
                <a:ea typeface="SUIT Medium" pitchFamily="2" charset="-127"/>
              </a:rPr>
              <a:t>stratify=target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사용하여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90:10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으로 훈련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테스트 세트를 분리했습니다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541FBF8-08AF-111E-3C19-33D4E049BBF0}"/>
              </a:ext>
            </a:extLst>
          </p:cNvPr>
          <p:cNvCxnSpPr>
            <a:cxnSpLocks/>
          </p:cNvCxnSpPr>
          <p:nvPr/>
        </p:nvCxnSpPr>
        <p:spPr>
          <a:xfrm>
            <a:off x="526312" y="3102192"/>
            <a:ext cx="1092260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3794AE0A-61F5-311F-D58F-6EBC582ECC4D}"/>
              </a:ext>
            </a:extLst>
          </p:cNvPr>
          <p:cNvGrpSpPr/>
          <p:nvPr/>
        </p:nvGrpSpPr>
        <p:grpSpPr>
          <a:xfrm>
            <a:off x="633505" y="4367767"/>
            <a:ext cx="4359476" cy="2071339"/>
            <a:chOff x="7832524" y="4403340"/>
            <a:chExt cx="4359476" cy="207133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FEA7D6-F188-9C64-BAC7-563C9629F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817" y="6111197"/>
              <a:ext cx="1522376" cy="3385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88433B6-7FA8-1E3F-9E60-E5B9828AB5C6}"/>
                </a:ext>
              </a:extLst>
            </p:cNvPr>
            <p:cNvCxnSpPr>
              <a:cxnSpLocks/>
            </p:cNvCxnSpPr>
            <p:nvPr/>
          </p:nvCxnSpPr>
          <p:spPr>
            <a:xfrm>
              <a:off x="9174153" y="5858055"/>
              <a:ext cx="0" cy="616157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ABA32B-1DCA-3DD5-555D-F63CA6C1FCC8}"/>
                </a:ext>
              </a:extLst>
            </p:cNvPr>
            <p:cNvSpPr txBox="1"/>
            <p:nvPr/>
          </p:nvSpPr>
          <p:spPr>
            <a:xfrm>
              <a:off x="9144895" y="5803420"/>
              <a:ext cx="716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SUIT Medium" pitchFamily="2" charset="-127"/>
                  <a:ea typeface="SUIT Medium" pitchFamily="2" charset="-127"/>
                </a:rPr>
                <a:t>상환</a:t>
              </a:r>
              <a:endParaRPr lang="en-US" altLang="ko-KR" sz="105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1F752-6BA3-4C0A-91C5-2717BED73DA6}"/>
                </a:ext>
              </a:extLst>
            </p:cNvPr>
            <p:cNvSpPr txBox="1"/>
            <p:nvPr/>
          </p:nvSpPr>
          <p:spPr>
            <a:xfrm>
              <a:off x="9135005" y="6159079"/>
              <a:ext cx="808062" cy="29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SUIT Medium" pitchFamily="2" charset="-127"/>
                  <a:ea typeface="SUIT Medium" pitchFamily="2" charset="-127"/>
                </a:rPr>
                <a:t>891,494</a:t>
              </a:r>
              <a:r>
                <a:rPr lang="ko-KR" altLang="en-US" sz="10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0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D99DA1-6998-1E35-CB7F-98F6AA24E6FF}"/>
                </a:ext>
              </a:extLst>
            </p:cNvPr>
            <p:cNvSpPr txBox="1"/>
            <p:nvPr/>
          </p:nvSpPr>
          <p:spPr>
            <a:xfrm>
              <a:off x="8407518" y="6166902"/>
              <a:ext cx="7921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SUIT Medium" pitchFamily="2" charset="-127"/>
                  <a:ea typeface="SUIT Medium" pitchFamily="2" charset="-127"/>
                </a:rPr>
                <a:t>198,298</a:t>
              </a:r>
              <a:r>
                <a:rPr lang="ko-KR" altLang="en-US" sz="10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0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0301F8-9161-EE81-D9A4-9E05013FEEE0}"/>
                </a:ext>
              </a:extLst>
            </p:cNvPr>
            <p:cNvSpPr txBox="1"/>
            <p:nvPr/>
          </p:nvSpPr>
          <p:spPr>
            <a:xfrm>
              <a:off x="8475250" y="5803420"/>
              <a:ext cx="716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SUIT Medium" pitchFamily="2" charset="-127"/>
                  <a:ea typeface="SUIT Medium" pitchFamily="2" charset="-127"/>
                </a:rPr>
                <a:t>미상환</a:t>
              </a:r>
              <a:endParaRPr lang="en-US" altLang="ko-KR" sz="1050" dirty="0">
                <a:latin typeface="SUIT Medium" pitchFamily="2" charset="-127"/>
                <a:ea typeface="SUIT Medium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3866B3D-3E8A-5389-A960-D6BB36B43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3" t="9449" r="42997" b="42030"/>
            <a:stretch/>
          </p:blipFill>
          <p:spPr bwMode="auto">
            <a:xfrm flipH="1">
              <a:off x="8631522" y="4609993"/>
              <a:ext cx="2924875" cy="124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CF3E57-08A6-4C89-EA87-F3E6CE5C75CC}"/>
                </a:ext>
              </a:extLst>
            </p:cNvPr>
            <p:cNvSpPr txBox="1"/>
            <p:nvPr/>
          </p:nvSpPr>
          <p:spPr>
            <a:xfrm>
              <a:off x="7832524" y="4412148"/>
              <a:ext cx="2734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3399FE"/>
                  </a:solidFill>
                  <a:latin typeface="SUIT ExtraBold" pitchFamily="2" charset="-127"/>
                  <a:ea typeface="SUIT ExtraBold" pitchFamily="2" charset="-127"/>
                </a:rPr>
                <a:t>샘플링 전 </a:t>
              </a:r>
              <a:r>
                <a:rPr lang="en-US" altLang="ko-KR" sz="1100" dirty="0">
                  <a:solidFill>
                    <a:srgbClr val="3399FE"/>
                  </a:solidFill>
                  <a:latin typeface="SUIT ExtraBold" pitchFamily="2" charset="-127"/>
                  <a:ea typeface="SUIT ExtraBold" pitchFamily="2" charset="-127"/>
                </a:rPr>
                <a:t>:1,089,792</a:t>
              </a:r>
              <a:r>
                <a:rPr lang="ko-KR" altLang="en-US" sz="1100" dirty="0">
                  <a:solidFill>
                    <a:srgbClr val="3399FE"/>
                  </a:solidFill>
                  <a:latin typeface="SUIT ExtraBold" pitchFamily="2" charset="-127"/>
                  <a:ea typeface="SUIT ExtraBold" pitchFamily="2" charset="-127"/>
                </a:rPr>
                <a:t>행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2939D1C-FEB2-1B8B-7415-5749D38A4D1E}"/>
                </a:ext>
              </a:extLst>
            </p:cNvPr>
            <p:cNvSpPr txBox="1"/>
            <p:nvPr/>
          </p:nvSpPr>
          <p:spPr>
            <a:xfrm>
              <a:off x="9457709" y="4403340"/>
              <a:ext cx="2734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9E3AFF"/>
                  </a:solidFill>
                  <a:latin typeface="SUIT ExtraBold" pitchFamily="2" charset="-127"/>
                  <a:ea typeface="SUIT ExtraBold" pitchFamily="2" charset="-127"/>
                </a:rPr>
                <a:t>샘플링 후 </a:t>
              </a:r>
              <a:r>
                <a:rPr lang="en-US" altLang="ko-KR" sz="1100" dirty="0">
                  <a:solidFill>
                    <a:srgbClr val="9E3AFF"/>
                  </a:solidFill>
                  <a:latin typeface="SUIT ExtraBold" pitchFamily="2" charset="-127"/>
                  <a:ea typeface="SUIT ExtraBold" pitchFamily="2" charset="-127"/>
                </a:rPr>
                <a:t>: 396,596 </a:t>
              </a:r>
              <a:r>
                <a:rPr lang="ko-KR" altLang="en-US" sz="1100" dirty="0">
                  <a:solidFill>
                    <a:srgbClr val="9E3AFF"/>
                  </a:solidFill>
                  <a:latin typeface="SUIT ExtraBold" pitchFamily="2" charset="-127"/>
                  <a:ea typeface="SUIT ExtraBold" pitchFamily="2" charset="-127"/>
                </a:rPr>
                <a:t>행</a:t>
              </a:r>
            </a:p>
          </p:txBody>
        </p: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5417BA57-FF40-9D0E-1ADB-5C5A918D1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294" y="6111197"/>
              <a:ext cx="1522376" cy="3385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직선 연결선 1027">
              <a:extLst>
                <a:ext uri="{FF2B5EF4-FFF2-40B4-BE49-F238E27FC236}">
                  <a16:creationId xmlns:a16="http://schemas.microsoft.com/office/drawing/2014/main" id="{03561ED4-50AE-EE50-B2A8-7E79D01C44C2}"/>
                </a:ext>
              </a:extLst>
            </p:cNvPr>
            <p:cNvCxnSpPr>
              <a:cxnSpLocks/>
            </p:cNvCxnSpPr>
            <p:nvPr/>
          </p:nvCxnSpPr>
          <p:spPr>
            <a:xfrm>
              <a:off x="10880630" y="5858055"/>
              <a:ext cx="0" cy="616157"/>
            </a:xfrm>
            <a:prstGeom prst="line">
              <a:avLst/>
            </a:prstGeom>
            <a:ln w="12700">
              <a:solidFill>
                <a:schemeClr val="tx1">
                  <a:alpha val="81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25C771E-37BB-2FF4-0AE9-89143DFA2FF8}"/>
                </a:ext>
              </a:extLst>
            </p:cNvPr>
            <p:cNvSpPr txBox="1"/>
            <p:nvPr/>
          </p:nvSpPr>
          <p:spPr>
            <a:xfrm>
              <a:off x="10851372" y="5803420"/>
              <a:ext cx="716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SUIT Medium" pitchFamily="2" charset="-127"/>
                  <a:ea typeface="SUIT Medium" pitchFamily="2" charset="-127"/>
                </a:rPr>
                <a:t>상환</a:t>
              </a:r>
              <a:endParaRPr lang="en-US" altLang="ko-KR" sz="105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3979E904-857C-CE8D-89EC-93575E6C3111}"/>
                </a:ext>
              </a:extLst>
            </p:cNvPr>
            <p:cNvSpPr txBox="1"/>
            <p:nvPr/>
          </p:nvSpPr>
          <p:spPr>
            <a:xfrm>
              <a:off x="10841482" y="6159079"/>
              <a:ext cx="808062" cy="29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SUIT Medium" pitchFamily="2" charset="-127"/>
                  <a:ea typeface="SUIT Medium" pitchFamily="2" charset="-127"/>
                </a:rPr>
                <a:t>198,298</a:t>
              </a:r>
              <a:r>
                <a:rPr lang="ko-KR" altLang="en-US" sz="10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0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BC67F7A9-38E6-7ACC-7C8D-A3B13D4B57E5}"/>
                </a:ext>
              </a:extLst>
            </p:cNvPr>
            <p:cNvSpPr txBox="1"/>
            <p:nvPr/>
          </p:nvSpPr>
          <p:spPr>
            <a:xfrm>
              <a:off x="10113995" y="6166902"/>
              <a:ext cx="7921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SUIT Medium" pitchFamily="2" charset="-127"/>
                  <a:ea typeface="SUIT Medium" pitchFamily="2" charset="-127"/>
                </a:rPr>
                <a:t>198,298</a:t>
              </a:r>
              <a:r>
                <a:rPr lang="ko-KR" altLang="en-US" sz="1000" dirty="0">
                  <a:latin typeface="SUIT Medium" pitchFamily="2" charset="-127"/>
                  <a:ea typeface="SUIT Medium" pitchFamily="2" charset="-127"/>
                </a:rPr>
                <a:t>건</a:t>
              </a:r>
              <a:endParaRPr lang="en-US" altLang="ko-KR" sz="10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40B0566-60D3-5493-DFF2-52A658C23DB4}"/>
                </a:ext>
              </a:extLst>
            </p:cNvPr>
            <p:cNvSpPr txBox="1"/>
            <p:nvPr/>
          </p:nvSpPr>
          <p:spPr>
            <a:xfrm>
              <a:off x="10181727" y="5803420"/>
              <a:ext cx="716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SUIT Medium" pitchFamily="2" charset="-127"/>
                  <a:ea typeface="SUIT Medium" pitchFamily="2" charset="-127"/>
                </a:rPr>
                <a:t>미상환</a:t>
              </a:r>
              <a:endParaRPr lang="en-US" altLang="ko-KR" sz="105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B43E6E-FA67-C371-418B-35594A90353C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27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06A47C-33FC-D658-89E5-2C09F55A1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29396-DD96-9B44-799E-C568BB2BE7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70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B956B-7BD6-E4BC-D3D6-2F722083A870}"/>
              </a:ext>
            </a:extLst>
          </p:cNvPr>
          <p:cNvSpPr/>
          <p:nvPr/>
        </p:nvSpPr>
        <p:spPr>
          <a:xfrm flipV="1">
            <a:off x="772768" y="1508915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46C0075-ADC8-0F8B-8A5C-3FAADC83EB75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D805C-921F-6EF9-4778-BDBE083F34F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BA6CE7-3B5F-08C3-94AD-8257C36135C5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B4CE52-9512-A868-D6A8-2388B2D4C2A6}"/>
              </a:ext>
            </a:extLst>
          </p:cNvPr>
          <p:cNvSpPr txBox="1"/>
          <p:nvPr/>
        </p:nvSpPr>
        <p:spPr>
          <a:xfrm>
            <a:off x="732257" y="1708335"/>
            <a:ext cx="100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설명 가능한 모델들을 찾아 각 모델의 특징과 장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·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단점을 살펴 보았습니다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5BF7-C159-D564-490B-2D1E943DC449}"/>
              </a:ext>
            </a:extLst>
          </p:cNvPr>
          <p:cNvSpPr txBox="1"/>
          <p:nvPr/>
        </p:nvSpPr>
        <p:spPr>
          <a:xfrm>
            <a:off x="476977" y="2241875"/>
            <a:ext cx="3468179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선형 기반 모델 </a:t>
            </a: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: 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18F0F-DD14-31F0-50E4-9C800FA5D706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28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23AB3-CFE8-0D15-5D68-1C638158F3D5}"/>
              </a:ext>
            </a:extLst>
          </p:cNvPr>
          <p:cNvSpPr txBox="1"/>
          <p:nvPr/>
        </p:nvSpPr>
        <p:spPr>
          <a:xfrm>
            <a:off x="8782709" y="2213599"/>
            <a:ext cx="2844036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트리 기반 모델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: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9E966-3DF6-B456-1689-911EFE79C425}"/>
              </a:ext>
            </a:extLst>
          </p:cNvPr>
          <p:cNvSpPr txBox="1"/>
          <p:nvPr/>
        </p:nvSpPr>
        <p:spPr>
          <a:xfrm>
            <a:off x="4881161" y="2214015"/>
            <a:ext cx="2802257" cy="41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선형 기반 모델 </a:t>
            </a: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: Naïve Bayes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3B8721-809E-A6CD-C337-AC267DE829FE}"/>
              </a:ext>
            </a:extLst>
          </p:cNvPr>
          <p:cNvCxnSpPr>
            <a:cxnSpLocks/>
          </p:cNvCxnSpPr>
          <p:nvPr/>
        </p:nvCxnSpPr>
        <p:spPr>
          <a:xfrm flipV="1">
            <a:off x="4409692" y="2397637"/>
            <a:ext cx="0" cy="4239696"/>
          </a:xfrm>
          <a:prstGeom prst="line">
            <a:avLst/>
          </a:prstGeom>
          <a:ln w="12700">
            <a:solidFill>
              <a:srgbClr val="A75DC9">
                <a:alpha val="81000"/>
              </a:srgb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B89037-5E4C-C851-1F1B-B1C092F9499B}"/>
              </a:ext>
            </a:extLst>
          </p:cNvPr>
          <p:cNvCxnSpPr>
            <a:cxnSpLocks/>
          </p:cNvCxnSpPr>
          <p:nvPr/>
        </p:nvCxnSpPr>
        <p:spPr>
          <a:xfrm flipV="1">
            <a:off x="8191117" y="2397637"/>
            <a:ext cx="0" cy="4183270"/>
          </a:xfrm>
          <a:prstGeom prst="line">
            <a:avLst/>
          </a:prstGeom>
          <a:ln w="12700">
            <a:solidFill>
              <a:srgbClr val="A75DC9">
                <a:alpha val="81000"/>
              </a:srgb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4E6A314-4D3E-75C7-1528-DD8204CA1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" t="5712" r="2373" b="5183"/>
          <a:stretch/>
        </p:blipFill>
        <p:spPr>
          <a:xfrm>
            <a:off x="4674388" y="2785917"/>
            <a:ext cx="3215794" cy="1864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82AB18-06EB-1DB4-4466-90515581E2F7}"/>
              </a:ext>
            </a:extLst>
          </p:cNvPr>
          <p:cNvSpPr txBox="1"/>
          <p:nvPr/>
        </p:nvSpPr>
        <p:spPr>
          <a:xfrm>
            <a:off x="4567363" y="4603638"/>
            <a:ext cx="1068841" cy="23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(</a:t>
            </a:r>
            <a:r>
              <a:rPr kumimoji="1" lang="ko-KR" altLang="en-US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선형 기반 모델 참고용 사진</a:t>
            </a:r>
            <a:r>
              <a:rPr kumimoji="1" lang="en-US" altLang="ko-KR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)</a:t>
            </a:r>
            <a:endParaRPr kumimoji="1" lang="en-US" altLang="ko-KR" sz="700" b="0" i="0" u="none" strike="noStrike" kern="1200" cap="none" spc="-6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1F15F6-40A9-6AB3-75A6-7140CAB79A3C}"/>
              </a:ext>
            </a:extLst>
          </p:cNvPr>
          <p:cNvGrpSpPr/>
          <p:nvPr/>
        </p:nvGrpSpPr>
        <p:grpSpPr>
          <a:xfrm>
            <a:off x="8946633" y="2785917"/>
            <a:ext cx="2516189" cy="2184737"/>
            <a:chOff x="9260583" y="2906459"/>
            <a:chExt cx="2241549" cy="19462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515E9C-AAF0-5637-A570-F9B64E811545}"/>
                </a:ext>
              </a:extLst>
            </p:cNvPr>
            <p:cNvSpPr/>
            <p:nvPr/>
          </p:nvSpPr>
          <p:spPr>
            <a:xfrm>
              <a:off x="9260583" y="2906459"/>
              <a:ext cx="2241549" cy="194627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AB18061-1786-66A5-D62A-F38B2466CE3E}"/>
                </a:ext>
              </a:extLst>
            </p:cNvPr>
            <p:cNvGrpSpPr/>
            <p:nvPr/>
          </p:nvGrpSpPr>
          <p:grpSpPr>
            <a:xfrm>
              <a:off x="9530494" y="3113377"/>
              <a:ext cx="1738914" cy="1534518"/>
              <a:chOff x="5251672" y="3598366"/>
              <a:chExt cx="1738914" cy="153451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89833-D4EA-A7B4-0048-740152E4FE25}"/>
                  </a:ext>
                </a:extLst>
              </p:cNvPr>
              <p:cNvSpPr txBox="1"/>
              <p:nvPr/>
            </p:nvSpPr>
            <p:spPr>
              <a:xfrm>
                <a:off x="5323142" y="3598366"/>
                <a:ext cx="1667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SUIT ExtraBold" pitchFamily="2" charset="-127"/>
                    <a:ea typeface="SUIT ExtraBold" pitchFamily="2" charset="-127"/>
                  </a:rPr>
                  <a:t>Decision Tree</a:t>
                </a:r>
                <a:endParaRPr lang="ko-KR" altLang="en-US" dirty="0">
                  <a:latin typeface="SUIT ExtraBold" pitchFamily="2" charset="-127"/>
                  <a:ea typeface="SUIT ExtraBold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C26FD64-66DC-2475-8068-A1A982EBDB76}"/>
                  </a:ext>
                </a:extLst>
              </p:cNvPr>
              <p:cNvSpPr/>
              <p:nvPr/>
            </p:nvSpPr>
            <p:spPr>
              <a:xfrm>
                <a:off x="5853305" y="4028008"/>
                <a:ext cx="485775" cy="2171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F0CC037-C667-FF11-0BDC-B826C7BCF7D1}"/>
                  </a:ext>
                </a:extLst>
              </p:cNvPr>
              <p:cNvGrpSpPr/>
              <p:nvPr/>
            </p:nvGrpSpPr>
            <p:grpSpPr>
              <a:xfrm>
                <a:off x="5398363" y="4471895"/>
                <a:ext cx="1386853" cy="217101"/>
                <a:chOff x="5398363" y="4542142"/>
                <a:chExt cx="1386853" cy="217101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54864DDC-5FA5-ED27-644D-6048C7002DD8}"/>
                    </a:ext>
                  </a:extLst>
                </p:cNvPr>
                <p:cNvSpPr/>
                <p:nvPr/>
              </p:nvSpPr>
              <p:spPr>
                <a:xfrm>
                  <a:off x="5398363" y="4542142"/>
                  <a:ext cx="485775" cy="21710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4DA2DD4-521A-A464-04C2-D97B12B9A37D}"/>
                    </a:ext>
                  </a:extLst>
                </p:cNvPr>
                <p:cNvSpPr/>
                <p:nvPr/>
              </p:nvSpPr>
              <p:spPr>
                <a:xfrm>
                  <a:off x="6299441" y="4542142"/>
                  <a:ext cx="485775" cy="21710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8F2F9E8-E849-2EE6-0EF9-438594D6F868}"/>
                  </a:ext>
                </a:extLst>
              </p:cNvPr>
              <p:cNvGrpSpPr/>
              <p:nvPr/>
            </p:nvGrpSpPr>
            <p:grpSpPr>
              <a:xfrm>
                <a:off x="5251672" y="4915783"/>
                <a:ext cx="1689761" cy="217101"/>
                <a:chOff x="5251672" y="4915783"/>
                <a:chExt cx="1689761" cy="217101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EE6096EE-7D7A-4D54-559C-A33D9290E448}"/>
                    </a:ext>
                  </a:extLst>
                </p:cNvPr>
                <p:cNvGrpSpPr/>
                <p:nvPr/>
              </p:nvGrpSpPr>
              <p:grpSpPr>
                <a:xfrm>
                  <a:off x="5251672" y="4915783"/>
                  <a:ext cx="784568" cy="217101"/>
                  <a:chOff x="5194521" y="4896734"/>
                  <a:chExt cx="784568" cy="217101"/>
                </a:xfrm>
              </p:grpSpPr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73B8B344-C55B-7D2B-22FB-0F9AE4B8646B}"/>
                      </a:ext>
                    </a:extLst>
                  </p:cNvPr>
                  <p:cNvSpPr/>
                  <p:nvPr/>
                </p:nvSpPr>
                <p:spPr>
                  <a:xfrm>
                    <a:off x="5194521" y="4896734"/>
                    <a:ext cx="302908" cy="217101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4E5D7F9A-D66F-30A1-4088-1223D4F16F46}"/>
                      </a:ext>
                    </a:extLst>
                  </p:cNvPr>
                  <p:cNvSpPr/>
                  <p:nvPr/>
                </p:nvSpPr>
                <p:spPr>
                  <a:xfrm>
                    <a:off x="5676181" y="4896734"/>
                    <a:ext cx="302908" cy="217101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C4236AF-1266-E42B-FA29-5F7BB4A6937F}"/>
                    </a:ext>
                  </a:extLst>
                </p:cNvPr>
                <p:cNvGrpSpPr/>
                <p:nvPr/>
              </p:nvGrpSpPr>
              <p:grpSpPr>
                <a:xfrm>
                  <a:off x="6156864" y="4915783"/>
                  <a:ext cx="784569" cy="217101"/>
                  <a:chOff x="6157841" y="4896734"/>
                  <a:chExt cx="784569" cy="217101"/>
                </a:xfrm>
              </p:grpSpPr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EFC915FA-C4F9-DD29-89AD-C1A5C8FB7271}"/>
                      </a:ext>
                    </a:extLst>
                  </p:cNvPr>
                  <p:cNvSpPr/>
                  <p:nvPr/>
                </p:nvSpPr>
                <p:spPr>
                  <a:xfrm>
                    <a:off x="6157841" y="4896734"/>
                    <a:ext cx="302908" cy="217101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031CE24F-B3DD-BB59-94E5-47A55150F74F}"/>
                      </a:ext>
                    </a:extLst>
                  </p:cNvPr>
                  <p:cNvSpPr/>
                  <p:nvPr/>
                </p:nvSpPr>
                <p:spPr>
                  <a:xfrm>
                    <a:off x="6639502" y="4896734"/>
                    <a:ext cx="302908" cy="217101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731FAF5-CE67-E668-C20F-8C9180DE3C7E}"/>
                  </a:ext>
                </a:extLst>
              </p:cNvPr>
              <p:cNvCxnSpPr>
                <a:cxnSpLocks/>
                <a:stCxn id="24" idx="2"/>
                <a:endCxn id="43" idx="0"/>
              </p:cNvCxnSpPr>
              <p:nvPr/>
            </p:nvCxnSpPr>
            <p:spPr>
              <a:xfrm>
                <a:off x="6096193" y="4245109"/>
                <a:ext cx="446136" cy="2267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67B3EBE8-62D1-23D1-B1BD-9FDCAA7D64BE}"/>
                  </a:ext>
                </a:extLst>
              </p:cNvPr>
              <p:cNvCxnSpPr>
                <a:cxnSpLocks/>
                <a:stCxn id="42" idx="0"/>
                <a:endCxn id="24" idx="2"/>
              </p:cNvCxnSpPr>
              <p:nvPr/>
            </p:nvCxnSpPr>
            <p:spPr>
              <a:xfrm flipV="1">
                <a:off x="5641251" y="4245109"/>
                <a:ext cx="454942" cy="2267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FCAC38B-C387-C266-168B-CF1BF9DA9562}"/>
                  </a:ext>
                </a:extLst>
              </p:cNvPr>
              <p:cNvCxnSpPr>
                <a:cxnSpLocks/>
                <a:stCxn id="40" idx="0"/>
                <a:endCxn id="42" idx="2"/>
              </p:cNvCxnSpPr>
              <p:nvPr/>
            </p:nvCxnSpPr>
            <p:spPr>
              <a:xfrm flipV="1">
                <a:off x="5403126" y="4688996"/>
                <a:ext cx="238125" cy="22678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275C944-2718-ACC5-A533-5286F65A107A}"/>
                  </a:ext>
                </a:extLst>
              </p:cNvPr>
              <p:cNvCxnSpPr>
                <a:cxnSpLocks/>
                <a:stCxn id="41" idx="0"/>
                <a:endCxn id="42" idx="2"/>
              </p:cNvCxnSpPr>
              <p:nvPr/>
            </p:nvCxnSpPr>
            <p:spPr>
              <a:xfrm flipH="1" flipV="1">
                <a:off x="5641251" y="4688996"/>
                <a:ext cx="243535" cy="22678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412C169-B50B-7789-74AC-FFE8FBD6438B}"/>
                  </a:ext>
                </a:extLst>
              </p:cNvPr>
              <p:cNvCxnSpPr>
                <a:cxnSpLocks/>
                <a:stCxn id="38" idx="0"/>
                <a:endCxn id="43" idx="2"/>
              </p:cNvCxnSpPr>
              <p:nvPr/>
            </p:nvCxnSpPr>
            <p:spPr>
              <a:xfrm flipV="1">
                <a:off x="6308318" y="4688996"/>
                <a:ext cx="234011" cy="22678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A76E56D-1B24-132B-B010-A9D32FAC9BFB}"/>
                  </a:ext>
                </a:extLst>
              </p:cNvPr>
              <p:cNvCxnSpPr>
                <a:cxnSpLocks/>
                <a:stCxn id="39" idx="0"/>
                <a:endCxn id="43" idx="2"/>
              </p:cNvCxnSpPr>
              <p:nvPr/>
            </p:nvCxnSpPr>
            <p:spPr>
              <a:xfrm flipH="1" flipV="1">
                <a:off x="6542329" y="4688996"/>
                <a:ext cx="247650" cy="226787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909322A-C032-3508-D0FB-A8F23FF50B91}"/>
              </a:ext>
            </a:extLst>
          </p:cNvPr>
          <p:cNvGrpSpPr/>
          <p:nvPr/>
        </p:nvGrpSpPr>
        <p:grpSpPr>
          <a:xfrm>
            <a:off x="925630" y="2785917"/>
            <a:ext cx="2573029" cy="2208413"/>
            <a:chOff x="1222406" y="2746434"/>
            <a:chExt cx="2393964" cy="2054722"/>
          </a:xfrm>
        </p:grpSpPr>
        <p:pic>
          <p:nvPicPr>
            <p:cNvPr id="2054" name="Picture 6" descr="The math behind Logistic Regression | by Khushwant Rai | Analytics Vidhya |  Medium">
              <a:extLst>
                <a:ext uri="{FF2B5EF4-FFF2-40B4-BE49-F238E27FC236}">
                  <a16:creationId xmlns:a16="http://schemas.microsoft.com/office/drawing/2014/main" id="{CA1CD37D-1A81-2532-882A-E751E499D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" r="2654" b="1783"/>
            <a:stretch/>
          </p:blipFill>
          <p:spPr bwMode="auto">
            <a:xfrm>
              <a:off x="1312926" y="2746434"/>
              <a:ext cx="2303444" cy="1883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87AD8-0FA4-EAC3-E2B4-2F2385099AAF}"/>
                </a:ext>
              </a:extLst>
            </p:cNvPr>
            <p:cNvSpPr txBox="1"/>
            <p:nvPr/>
          </p:nvSpPr>
          <p:spPr>
            <a:xfrm>
              <a:off x="1222406" y="4565194"/>
              <a:ext cx="1068841" cy="235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ko-KR" sz="7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" pitchFamily="2" charset="-127"/>
                  <a:ea typeface="SUIT" pitchFamily="2" charset="-127"/>
                </a:rPr>
                <a:t>(</a:t>
              </a:r>
              <a:r>
                <a:rPr kumimoji="1" lang="ko-KR" altLang="en-US" sz="7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" pitchFamily="2" charset="-127"/>
                  <a:ea typeface="SUIT" pitchFamily="2" charset="-127"/>
                </a:rPr>
                <a:t>선형 기반 모델 참고용 사진</a:t>
              </a:r>
              <a:r>
                <a:rPr kumimoji="1" lang="en-US" altLang="ko-KR" sz="700" spc="-60" dirty="0">
                  <a:ln>
                    <a:solidFill>
                      <a:srgbClr val="3C3C3C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SUIT" pitchFamily="2" charset="-127"/>
                  <a:ea typeface="SUIT" pitchFamily="2" charset="-127"/>
                </a:rPr>
                <a:t>)</a:t>
              </a:r>
              <a:endParaRPr kumimoji="1" lang="en-US" altLang="ko-KR" sz="700" b="0" i="0" u="none" strike="noStrike" kern="1200" cap="none" spc="-60" normalizeH="0" baseline="0" noProof="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8B0EA72-1DB3-0E1A-38F8-AD90144C629A}"/>
              </a:ext>
            </a:extLst>
          </p:cNvPr>
          <p:cNvSpPr txBox="1"/>
          <p:nvPr/>
        </p:nvSpPr>
        <p:spPr>
          <a:xfrm>
            <a:off x="8832375" y="4913336"/>
            <a:ext cx="1068841" cy="23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(</a:t>
            </a:r>
            <a:r>
              <a:rPr kumimoji="1" lang="ko-KR" altLang="en-US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트리 기반 모델 참고용 사진</a:t>
            </a:r>
            <a:r>
              <a:rPr kumimoji="1" lang="en-US" altLang="ko-KR" sz="700" spc="-60" dirty="0">
                <a:ln>
                  <a:solidFill>
                    <a:srgbClr val="3C3C3C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SUIT" pitchFamily="2" charset="-127"/>
                <a:ea typeface="SUIT" pitchFamily="2" charset="-127"/>
              </a:rPr>
              <a:t>)</a:t>
            </a:r>
            <a:endParaRPr kumimoji="1" lang="en-US" altLang="ko-KR" sz="700" b="0" i="0" u="none" strike="noStrike" kern="1200" cap="none" spc="-60" normalizeH="0" baseline="0" noProof="0" dirty="0">
              <a:ln>
                <a:solidFill>
                  <a:srgbClr val="3C3C3C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UIT" pitchFamily="2" charset="-127"/>
              <a:ea typeface="SUIT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322C09-85C1-D81F-F998-54BCB8907231}"/>
              </a:ext>
            </a:extLst>
          </p:cNvPr>
          <p:cNvSpPr txBox="1"/>
          <p:nvPr/>
        </p:nvSpPr>
        <p:spPr>
          <a:xfrm>
            <a:off x="285778" y="5159774"/>
            <a:ext cx="38475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로지스틱 함수를 사용해 확률을 예측하며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이진분류에 적용되는 모델입니다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해석이 용이하고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계신 효율성이 뛰어납니다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비선형 문제에 적합하지 않고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과적합의 가능성이 있습니다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CD3096-8E80-03DD-2E01-25262AD2879F}"/>
              </a:ext>
            </a:extLst>
          </p:cNvPr>
          <p:cNvSpPr txBox="1"/>
          <p:nvPr/>
        </p:nvSpPr>
        <p:spPr>
          <a:xfrm>
            <a:off x="3557839" y="5159774"/>
            <a:ext cx="54572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확률 기반의 분류 알고리즘입니다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특성들의 독립성을 가정합니다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효율적인 계산과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소량의 데이터에서도 성능이 우수합니다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자연어 처리에서 효과적으로 사용됩니다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C2D92D-7B35-32B2-B01E-FBD217518FA5}"/>
              </a:ext>
            </a:extLst>
          </p:cNvPr>
          <p:cNvSpPr txBox="1"/>
          <p:nvPr/>
        </p:nvSpPr>
        <p:spPr>
          <a:xfrm>
            <a:off x="7998317" y="5159774"/>
            <a:ext cx="43985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데이터 특성에 </a:t>
            </a:r>
            <a:r>
              <a:rPr lang="ko-KR" altLang="en-US" sz="1200" dirty="0">
                <a:solidFill>
                  <a:srgbClr val="0D0D0D"/>
                </a:solidFill>
                <a:latin typeface="SUIT Medium" pitchFamily="2" charset="-127"/>
                <a:ea typeface="SUIT Medium" pitchFamily="2" charset="-127"/>
              </a:rPr>
              <a:t>기반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한 질문 반복</a:t>
            </a:r>
            <a:r>
              <a:rPr lang="ko-KR" altLang="en-US" sz="1200" dirty="0">
                <a:solidFill>
                  <a:srgbClr val="0D0D0D"/>
                </a:solidFill>
                <a:latin typeface="SUIT Medium" pitchFamily="2" charset="-127"/>
                <a:ea typeface="SUIT Medium" pitchFamily="2" charset="-127"/>
              </a:rPr>
              <a:t>으로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 결정을 내리는 모델입니다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b="0" i="0" dirty="0">
              <a:solidFill>
                <a:srgbClr val="0D0D0D"/>
              </a:solidFill>
              <a:effectLst/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데이터는 트리의 각 노드에서 특정 기준으로 분할합니다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해석이 용이하고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비선형 관계를 모델링할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b="0" i="0" dirty="0">
              <a:solidFill>
                <a:srgbClr val="0D0D0D"/>
              </a:solidFill>
              <a:effectLst/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과적합에 취약할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b="0" i="0" dirty="0">
              <a:solidFill>
                <a:srgbClr val="0D0D0D"/>
              </a:solidFill>
              <a:effectLst/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77957-0793-F3B8-2CBA-0FC44871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543812-0507-E2B0-8EA8-11A503CB6B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003506-F430-7330-7AA8-306053FDF9E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09468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9F41004-E21F-2779-1CA5-94931D8C075C}"/>
              </a:ext>
            </a:extLst>
          </p:cNvPr>
          <p:cNvGrpSpPr/>
          <p:nvPr/>
        </p:nvGrpSpPr>
        <p:grpSpPr>
          <a:xfrm>
            <a:off x="560592" y="3025786"/>
            <a:ext cx="3366000" cy="1214541"/>
            <a:chOff x="565680" y="2366326"/>
            <a:chExt cx="3366000" cy="1214541"/>
          </a:xfrm>
          <a:solidFill>
            <a:schemeClr val="bg1"/>
          </a:solidFill>
        </p:grpSpPr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35E0F151-7565-5788-F15B-AFB13CF0B372}"/>
                </a:ext>
              </a:extLst>
            </p:cNvPr>
            <p:cNvSpPr/>
            <p:nvPr/>
          </p:nvSpPr>
          <p:spPr>
            <a:xfrm>
              <a:off x="565680" y="2366326"/>
              <a:ext cx="3366000" cy="121454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D3AD5D-720E-DC6A-E2C2-2B215BC32C85}"/>
                </a:ext>
              </a:extLst>
            </p:cNvPr>
            <p:cNvSpPr txBox="1"/>
            <p:nvPr/>
          </p:nvSpPr>
          <p:spPr>
            <a:xfrm>
              <a:off x="645936" y="2731807"/>
              <a:ext cx="3200401" cy="37959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해석이 가능한 모델</a:t>
              </a:r>
              <a:endParaRPr lang="en-US" altLang="ko-KR" sz="1400" dirty="0"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2DC0185-5633-E48B-21A2-41145E942FF4}"/>
              </a:ext>
            </a:extLst>
          </p:cNvPr>
          <p:cNvGrpSpPr/>
          <p:nvPr/>
        </p:nvGrpSpPr>
        <p:grpSpPr>
          <a:xfrm>
            <a:off x="560592" y="4628758"/>
            <a:ext cx="3366000" cy="1214541"/>
            <a:chOff x="573009" y="5202502"/>
            <a:chExt cx="3366000" cy="1214541"/>
          </a:xfrm>
          <a:solidFill>
            <a:schemeClr val="bg1"/>
          </a:solidFill>
        </p:grpSpPr>
        <p:sp>
          <p:nvSpPr>
            <p:cNvPr id="14" name="순서도: 대체 처리 13">
              <a:extLst>
                <a:ext uri="{FF2B5EF4-FFF2-40B4-BE49-F238E27FC236}">
                  <a16:creationId xmlns:a16="http://schemas.microsoft.com/office/drawing/2014/main" id="{E5CB850D-05EB-9F31-3E5F-2A9F97657251}"/>
                </a:ext>
              </a:extLst>
            </p:cNvPr>
            <p:cNvSpPr/>
            <p:nvPr/>
          </p:nvSpPr>
          <p:spPr>
            <a:xfrm>
              <a:off x="573009" y="5202502"/>
              <a:ext cx="3366000" cy="1214541"/>
            </a:xfrm>
            <a:prstGeom prst="flowChartAlternateProcess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426744-5525-2D3C-FAA7-5A576B0AACB3}"/>
                </a:ext>
              </a:extLst>
            </p:cNvPr>
            <p:cNvSpPr txBox="1"/>
            <p:nvPr/>
          </p:nvSpPr>
          <p:spPr>
            <a:xfrm>
              <a:off x="626539" y="5619977"/>
              <a:ext cx="3258941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UIT ExtraBold" pitchFamily="2" charset="-127"/>
                  <a:ea typeface="SUIT ExtraBold" pitchFamily="2" charset="-127"/>
                </a:rPr>
                <a:t>2. 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비선형 관계 탐지</a:t>
              </a:r>
              <a:endParaRPr lang="en-US" altLang="ko-KR" sz="1400" dirty="0"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5421141-20D2-1908-0A3B-E6FE988495F6}"/>
              </a:ext>
            </a:extLst>
          </p:cNvPr>
          <p:cNvGrpSpPr/>
          <p:nvPr/>
        </p:nvGrpSpPr>
        <p:grpSpPr>
          <a:xfrm>
            <a:off x="8114013" y="4623690"/>
            <a:ext cx="3523981" cy="1214541"/>
            <a:chOff x="8109196" y="5143919"/>
            <a:chExt cx="3523981" cy="1214541"/>
          </a:xfrm>
        </p:grpSpPr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B1316866-27F2-DBA0-2AE8-2B2DA7310CC3}"/>
                </a:ext>
              </a:extLst>
            </p:cNvPr>
            <p:cNvSpPr/>
            <p:nvPr/>
          </p:nvSpPr>
          <p:spPr>
            <a:xfrm>
              <a:off x="8188187" y="5143919"/>
              <a:ext cx="3366000" cy="1214541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2403E8-AB23-9548-85EE-92DAF1A39AC3}"/>
                </a:ext>
              </a:extLst>
            </p:cNvPr>
            <p:cNvSpPr txBox="1"/>
            <p:nvPr/>
          </p:nvSpPr>
          <p:spPr>
            <a:xfrm>
              <a:off x="8109196" y="5561394"/>
              <a:ext cx="3523981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UIT ExtraBold" pitchFamily="2" charset="-127"/>
                  <a:ea typeface="SUIT ExtraBold" pitchFamily="2" charset="-127"/>
                </a:rPr>
                <a:t>4. 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간단한 데이터의 </a:t>
              </a:r>
              <a:r>
                <a:rPr lang="ko-KR" altLang="en-US" sz="1400" dirty="0" err="1">
                  <a:latin typeface="SUIT ExtraBold" pitchFamily="2" charset="-127"/>
                  <a:ea typeface="SUIT ExtraBold" pitchFamily="2" charset="-127"/>
                </a:rPr>
                <a:t>전처리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 과정</a:t>
              </a:r>
              <a:endParaRPr lang="en-US" altLang="ko-KR" sz="1400" dirty="0"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91E0C9-E927-B2D6-9923-D8FAC40336DF}"/>
              </a:ext>
            </a:extLst>
          </p:cNvPr>
          <p:cNvGrpSpPr/>
          <p:nvPr/>
        </p:nvGrpSpPr>
        <p:grpSpPr>
          <a:xfrm>
            <a:off x="8188187" y="2973791"/>
            <a:ext cx="3375634" cy="1214541"/>
            <a:chOff x="8170430" y="2346949"/>
            <a:chExt cx="3375634" cy="1214541"/>
          </a:xfrm>
        </p:grpSpPr>
        <p:sp>
          <p:nvSpPr>
            <p:cNvPr id="20" name="순서도: 대체 처리 19">
              <a:extLst>
                <a:ext uri="{FF2B5EF4-FFF2-40B4-BE49-F238E27FC236}">
                  <a16:creationId xmlns:a16="http://schemas.microsoft.com/office/drawing/2014/main" id="{DF03190F-3559-E2D1-6FAF-1010A9D059EC}"/>
                </a:ext>
              </a:extLst>
            </p:cNvPr>
            <p:cNvSpPr/>
            <p:nvPr/>
          </p:nvSpPr>
          <p:spPr>
            <a:xfrm>
              <a:off x="8175247" y="2346949"/>
              <a:ext cx="3366000" cy="1214541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6E8CD7-2ABD-8E44-AE43-DE86DACA57D5}"/>
                </a:ext>
              </a:extLst>
            </p:cNvPr>
            <p:cNvSpPr txBox="1"/>
            <p:nvPr/>
          </p:nvSpPr>
          <p:spPr>
            <a:xfrm>
              <a:off x="8170430" y="2748308"/>
              <a:ext cx="3375634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SUIT ExtraBold" pitchFamily="2" charset="-127"/>
                  <a:ea typeface="SUIT ExtraBold" pitchFamily="2" charset="-127"/>
                </a:rPr>
                <a:t>3. 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특성간 상호작용 파악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B34FAA-C6E8-9780-6ECB-A20BA35956C7}"/>
              </a:ext>
            </a:extLst>
          </p:cNvPr>
          <p:cNvGrpSpPr/>
          <p:nvPr/>
        </p:nvGrpSpPr>
        <p:grpSpPr>
          <a:xfrm>
            <a:off x="3926592" y="3633057"/>
            <a:ext cx="1002036" cy="1602972"/>
            <a:chOff x="3926592" y="3633057"/>
            <a:chExt cx="1002036" cy="1602972"/>
          </a:xfrm>
        </p:grpSpPr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6DB4DEC0-BE15-FA88-0E9A-6C208925CA54}"/>
                </a:ext>
              </a:extLst>
            </p:cNvPr>
            <p:cNvCxnSpPr>
              <a:cxnSpLocks/>
              <a:stCxn id="12" idx="3"/>
              <a:endCxn id="14" idx="3"/>
            </p:cNvCxnSpPr>
            <p:nvPr/>
          </p:nvCxnSpPr>
          <p:spPr>
            <a:xfrm>
              <a:off x="3926592" y="3633057"/>
              <a:ext cx="12700" cy="1602972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15AFEB4-23F0-0E86-85F4-5234416BFD9D}"/>
                </a:ext>
              </a:extLst>
            </p:cNvPr>
            <p:cNvCxnSpPr>
              <a:cxnSpLocks/>
            </p:cNvCxnSpPr>
            <p:nvPr/>
          </p:nvCxnSpPr>
          <p:spPr>
            <a:xfrm>
              <a:off x="4163483" y="4382976"/>
              <a:ext cx="76514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56EF67-9BE8-0E9E-4090-BE60523156F2}"/>
              </a:ext>
            </a:extLst>
          </p:cNvPr>
          <p:cNvGrpSpPr/>
          <p:nvPr/>
        </p:nvGrpSpPr>
        <p:grpSpPr>
          <a:xfrm>
            <a:off x="7266536" y="3581063"/>
            <a:ext cx="939168" cy="1649899"/>
            <a:chOff x="7266536" y="3581063"/>
            <a:chExt cx="939168" cy="1649899"/>
          </a:xfrm>
        </p:grpSpPr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DE493833-922E-CF4B-27AD-16E262F82AD4}"/>
                </a:ext>
              </a:extLst>
            </p:cNvPr>
            <p:cNvCxnSpPr>
              <a:cxnSpLocks/>
              <a:stCxn id="17" idx="1"/>
              <a:endCxn id="20" idx="1"/>
            </p:cNvCxnSpPr>
            <p:nvPr/>
          </p:nvCxnSpPr>
          <p:spPr>
            <a:xfrm rot="10800000">
              <a:off x="8193004" y="3581063"/>
              <a:ext cx="12700" cy="1649899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E22DA8B6-38CE-452B-EA90-899DD4A69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6536" y="4390550"/>
              <a:ext cx="692352" cy="1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E04F6B-5201-EED5-3A52-0B929FC48FFC}"/>
              </a:ext>
            </a:extLst>
          </p:cNvPr>
          <p:cNvGrpSpPr/>
          <p:nvPr/>
        </p:nvGrpSpPr>
        <p:grpSpPr>
          <a:xfrm>
            <a:off x="4946490" y="3406481"/>
            <a:ext cx="2317637" cy="1968137"/>
            <a:chOff x="4946490" y="3406481"/>
            <a:chExt cx="2317637" cy="1968137"/>
          </a:xfrm>
        </p:grpSpPr>
        <p:sp>
          <p:nvSpPr>
            <p:cNvPr id="146" name="순서도: 대체 처리 145">
              <a:extLst>
                <a:ext uri="{FF2B5EF4-FFF2-40B4-BE49-F238E27FC236}">
                  <a16:creationId xmlns:a16="http://schemas.microsoft.com/office/drawing/2014/main" id="{FCF666DA-776D-0D85-57EE-359AD6F98D41}"/>
                </a:ext>
              </a:extLst>
            </p:cNvPr>
            <p:cNvSpPr/>
            <p:nvPr/>
          </p:nvSpPr>
          <p:spPr>
            <a:xfrm>
              <a:off x="4946490" y="3406481"/>
              <a:ext cx="2317637" cy="1968137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B188B66-2812-8ECD-DE4C-472E3AAB3BCF}"/>
                </a:ext>
              </a:extLst>
            </p:cNvPr>
            <p:cNvSpPr txBox="1"/>
            <p:nvPr/>
          </p:nvSpPr>
          <p:spPr>
            <a:xfrm>
              <a:off x="5285955" y="3596286"/>
              <a:ext cx="166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SUIT ExtraBold" pitchFamily="2" charset="-127"/>
                  <a:ea typeface="SUIT ExtraBold" pitchFamily="2" charset="-127"/>
                </a:rPr>
                <a:t>Decision Tree</a:t>
              </a:r>
              <a:endParaRPr lang="ko-KR" altLang="en-US" dirty="0"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6812E3D-37A2-D3E4-AA3A-E2CECEDA1803}"/>
                </a:ext>
              </a:extLst>
            </p:cNvPr>
            <p:cNvSpPr/>
            <p:nvPr/>
          </p:nvSpPr>
          <p:spPr>
            <a:xfrm>
              <a:off x="5853305" y="4028008"/>
              <a:ext cx="485775" cy="2171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B5831B7-121E-D058-629A-77576AA4543C}"/>
                </a:ext>
              </a:extLst>
            </p:cNvPr>
            <p:cNvGrpSpPr/>
            <p:nvPr/>
          </p:nvGrpSpPr>
          <p:grpSpPr>
            <a:xfrm>
              <a:off x="5398363" y="4471895"/>
              <a:ext cx="1386853" cy="217101"/>
              <a:chOff x="5398363" y="4542142"/>
              <a:chExt cx="1386853" cy="217101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5DF1385-5BD0-F83A-5F08-2891E4B944C8}"/>
                  </a:ext>
                </a:extLst>
              </p:cNvPr>
              <p:cNvSpPr/>
              <p:nvPr/>
            </p:nvSpPr>
            <p:spPr>
              <a:xfrm>
                <a:off x="5398363" y="4542142"/>
                <a:ext cx="485775" cy="2171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C0483B6-3901-9DAF-7ADD-5A7442257E4B}"/>
                  </a:ext>
                </a:extLst>
              </p:cNvPr>
              <p:cNvSpPr/>
              <p:nvPr/>
            </p:nvSpPr>
            <p:spPr>
              <a:xfrm>
                <a:off x="6299441" y="4542142"/>
                <a:ext cx="485775" cy="2171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BE1DDF56-5367-044B-171E-115A93B76312}"/>
                </a:ext>
              </a:extLst>
            </p:cNvPr>
            <p:cNvGrpSpPr/>
            <p:nvPr/>
          </p:nvGrpSpPr>
          <p:grpSpPr>
            <a:xfrm>
              <a:off x="5251672" y="4915783"/>
              <a:ext cx="1689761" cy="217101"/>
              <a:chOff x="5251672" y="4915783"/>
              <a:chExt cx="1689761" cy="217101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AFCDDFBF-5E84-5267-9524-12D1E8E6A16D}"/>
                  </a:ext>
                </a:extLst>
              </p:cNvPr>
              <p:cNvGrpSpPr/>
              <p:nvPr/>
            </p:nvGrpSpPr>
            <p:grpSpPr>
              <a:xfrm>
                <a:off x="5251672" y="4915783"/>
                <a:ext cx="784568" cy="217101"/>
                <a:chOff x="5194521" y="4896734"/>
                <a:chExt cx="784568" cy="217101"/>
              </a:xfrm>
            </p:grpSpPr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AAD988C-7CF1-CE59-9998-5E2273900106}"/>
                    </a:ext>
                  </a:extLst>
                </p:cNvPr>
                <p:cNvSpPr/>
                <p:nvPr/>
              </p:nvSpPr>
              <p:spPr>
                <a:xfrm>
                  <a:off x="5194521" y="4896734"/>
                  <a:ext cx="302908" cy="217101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796CA8AE-89A4-7749-7B03-3125835FBB03}"/>
                    </a:ext>
                  </a:extLst>
                </p:cNvPr>
                <p:cNvSpPr/>
                <p:nvPr/>
              </p:nvSpPr>
              <p:spPr>
                <a:xfrm>
                  <a:off x="5676181" y="4896734"/>
                  <a:ext cx="302908" cy="217101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487D930E-8D46-6BA7-C092-24BFE8EE1BE8}"/>
                  </a:ext>
                </a:extLst>
              </p:cNvPr>
              <p:cNvGrpSpPr/>
              <p:nvPr/>
            </p:nvGrpSpPr>
            <p:grpSpPr>
              <a:xfrm>
                <a:off x="6156864" y="4915783"/>
                <a:ext cx="784569" cy="217101"/>
                <a:chOff x="6157841" y="4896734"/>
                <a:chExt cx="784569" cy="217101"/>
              </a:xfrm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34D10879-5DF7-CC91-1130-C080660CC76D}"/>
                    </a:ext>
                  </a:extLst>
                </p:cNvPr>
                <p:cNvSpPr/>
                <p:nvPr/>
              </p:nvSpPr>
              <p:spPr>
                <a:xfrm>
                  <a:off x="6157841" y="4896734"/>
                  <a:ext cx="302908" cy="21710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91C64108-1B38-9ED4-4DA4-DFB67234F54C}"/>
                    </a:ext>
                  </a:extLst>
                </p:cNvPr>
                <p:cNvSpPr/>
                <p:nvPr/>
              </p:nvSpPr>
              <p:spPr>
                <a:xfrm>
                  <a:off x="6639502" y="4896734"/>
                  <a:ext cx="302908" cy="21710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7EA02C26-52F2-4B94-3059-74FDBC390BF5}"/>
                </a:ext>
              </a:extLst>
            </p:cNvPr>
            <p:cNvCxnSpPr>
              <a:cxnSpLocks/>
              <a:stCxn id="149" idx="2"/>
              <a:endCxn id="151" idx="0"/>
            </p:cNvCxnSpPr>
            <p:nvPr/>
          </p:nvCxnSpPr>
          <p:spPr>
            <a:xfrm>
              <a:off x="6096193" y="4245109"/>
              <a:ext cx="446136" cy="2267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8364F8E1-B493-37AB-83CC-6258A85D8B68}"/>
                </a:ext>
              </a:extLst>
            </p:cNvPr>
            <p:cNvCxnSpPr>
              <a:cxnSpLocks/>
              <a:stCxn id="150" idx="0"/>
              <a:endCxn id="149" idx="2"/>
            </p:cNvCxnSpPr>
            <p:nvPr/>
          </p:nvCxnSpPr>
          <p:spPr>
            <a:xfrm flipV="1">
              <a:off x="5641251" y="4245109"/>
              <a:ext cx="454942" cy="2267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14881228-FB63-90B6-FD6B-365487F1B545}"/>
                </a:ext>
              </a:extLst>
            </p:cNvPr>
            <p:cNvCxnSpPr>
              <a:cxnSpLocks/>
              <a:stCxn id="152" idx="0"/>
              <a:endCxn id="150" idx="2"/>
            </p:cNvCxnSpPr>
            <p:nvPr/>
          </p:nvCxnSpPr>
          <p:spPr>
            <a:xfrm flipV="1">
              <a:off x="5403126" y="4688996"/>
              <a:ext cx="238125" cy="22678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31090603-3692-54A3-0474-7C1D7756CC5D}"/>
                </a:ext>
              </a:extLst>
            </p:cNvPr>
            <p:cNvCxnSpPr>
              <a:cxnSpLocks/>
              <a:stCxn id="153" idx="0"/>
              <a:endCxn id="150" idx="2"/>
            </p:cNvCxnSpPr>
            <p:nvPr/>
          </p:nvCxnSpPr>
          <p:spPr>
            <a:xfrm flipH="1" flipV="1">
              <a:off x="5641251" y="4688996"/>
              <a:ext cx="243535" cy="22678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2C530790-5737-EA63-3ECA-686F2F889EC7}"/>
                </a:ext>
              </a:extLst>
            </p:cNvPr>
            <p:cNvCxnSpPr>
              <a:cxnSpLocks/>
              <a:stCxn id="154" idx="0"/>
              <a:endCxn id="151" idx="2"/>
            </p:cNvCxnSpPr>
            <p:nvPr/>
          </p:nvCxnSpPr>
          <p:spPr>
            <a:xfrm flipV="1">
              <a:off x="6308318" y="4688996"/>
              <a:ext cx="234011" cy="22678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C62F2212-7756-0FB2-9FFF-5B1C69D98BAC}"/>
                </a:ext>
              </a:extLst>
            </p:cNvPr>
            <p:cNvCxnSpPr>
              <a:cxnSpLocks/>
              <a:stCxn id="155" idx="0"/>
              <a:endCxn id="151" idx="2"/>
            </p:cNvCxnSpPr>
            <p:nvPr/>
          </p:nvCxnSpPr>
          <p:spPr>
            <a:xfrm flipH="1" flipV="1">
              <a:off x="6542329" y="4688996"/>
              <a:ext cx="247650" cy="22678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  <a:effectLst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6CE6AC-A601-3B36-48EA-3740625CAF81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494C2-A61D-C54F-E84A-AFCE2C32CB92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230D2-4C26-9C97-51D1-AB18DBBF067F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2A50C5-AD34-0EAC-1493-226309F02F74}"/>
              </a:ext>
            </a:extLst>
          </p:cNvPr>
          <p:cNvSpPr txBox="1"/>
          <p:nvPr/>
        </p:nvSpPr>
        <p:spPr>
          <a:xfrm>
            <a:off x="736345" y="1703564"/>
            <a:ext cx="8384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모델의 특징과 비즈니스 관점을 고려하여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Decision Tree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를 사용하기로 결정했습니다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E1F852-3802-5D7E-E05C-A9DD1B0650FA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29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E016D-0983-8282-4721-86942277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8CEFC5-7884-A189-0904-EEA2DC7C7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E8E75-9557-7DDB-F61A-1DB7CA77E696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6757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4A75FA1-E66B-0890-CF6B-32DB293CC30D}"/>
              </a:ext>
            </a:extLst>
          </p:cNvPr>
          <p:cNvSpPr/>
          <p:nvPr/>
        </p:nvSpPr>
        <p:spPr>
          <a:xfrm>
            <a:off x="0" y="1"/>
            <a:ext cx="689811" cy="6858000"/>
          </a:xfrm>
          <a:prstGeom prst="rect">
            <a:avLst/>
          </a:prstGeom>
          <a:solidFill>
            <a:srgbClr val="A437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E5DF86DA-FAE4-54F1-A219-C4C20B6AC90C}"/>
              </a:ext>
            </a:extLst>
          </p:cNvPr>
          <p:cNvSpPr/>
          <p:nvPr/>
        </p:nvSpPr>
        <p:spPr>
          <a:xfrm>
            <a:off x="344906" y="608431"/>
            <a:ext cx="3052921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F30F-159B-64B5-0AB2-334CEDF63E8E}"/>
              </a:ext>
            </a:extLst>
          </p:cNvPr>
          <p:cNvSpPr txBox="1"/>
          <p:nvPr/>
        </p:nvSpPr>
        <p:spPr>
          <a:xfrm>
            <a:off x="581113" y="614164"/>
            <a:ext cx="2580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rPr>
              <a:t>분석 환경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6984F-8116-B77B-4211-3DB56EE1F433}"/>
              </a:ext>
            </a:extLst>
          </p:cNvPr>
          <p:cNvSpPr txBox="1"/>
          <p:nvPr/>
        </p:nvSpPr>
        <p:spPr>
          <a:xfrm>
            <a:off x="11651320" y="6331515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55C055F-0364-E0AF-EF50-1CEB26C17CD8}"/>
              </a:ext>
            </a:extLst>
          </p:cNvPr>
          <p:cNvCxnSpPr>
            <a:cxnSpLocks/>
          </p:cNvCxnSpPr>
          <p:nvPr/>
        </p:nvCxnSpPr>
        <p:spPr>
          <a:xfrm>
            <a:off x="2838839" y="2019324"/>
            <a:ext cx="0" cy="346756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8F4A051-D47F-5903-77B7-E0A448936AE4}"/>
              </a:ext>
            </a:extLst>
          </p:cNvPr>
          <p:cNvCxnSpPr>
            <a:cxnSpLocks/>
          </p:cNvCxnSpPr>
          <p:nvPr/>
        </p:nvCxnSpPr>
        <p:spPr>
          <a:xfrm>
            <a:off x="5830805" y="2019324"/>
            <a:ext cx="0" cy="346756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02123F-15E2-2B37-8121-5A762C855F3A}"/>
              </a:ext>
            </a:extLst>
          </p:cNvPr>
          <p:cNvCxnSpPr>
            <a:cxnSpLocks/>
          </p:cNvCxnSpPr>
          <p:nvPr/>
        </p:nvCxnSpPr>
        <p:spPr>
          <a:xfrm>
            <a:off x="8796338" y="2019324"/>
            <a:ext cx="0" cy="346756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2FD3748-38EB-52B8-740A-667581436CC0}"/>
              </a:ext>
            </a:extLst>
          </p:cNvPr>
          <p:cNvSpPr txBox="1"/>
          <p:nvPr/>
        </p:nvSpPr>
        <p:spPr>
          <a:xfrm>
            <a:off x="6946133" y="162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UIT SemiBold" pitchFamily="2" charset="-127"/>
                <a:ea typeface="SUIT SemiBold" pitchFamily="2" charset="-127"/>
              </a:rPr>
              <a:t>머신러닝</a:t>
            </a:r>
            <a:endParaRPr lang="ko-KR" altLang="en-US" sz="16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C6A544-8CD2-2D24-17D5-F1330F30D53F}"/>
              </a:ext>
            </a:extLst>
          </p:cNvPr>
          <p:cNvSpPr txBox="1"/>
          <p:nvPr/>
        </p:nvSpPr>
        <p:spPr>
          <a:xfrm>
            <a:off x="9569066" y="162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대시보드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D517CE-4CF7-2C46-A5AE-A0811DB2AC99}"/>
              </a:ext>
            </a:extLst>
          </p:cNvPr>
          <p:cNvSpPr txBox="1"/>
          <p:nvPr/>
        </p:nvSpPr>
        <p:spPr>
          <a:xfrm>
            <a:off x="3770405" y="1383215"/>
            <a:ext cx="1128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시각화</a:t>
            </a:r>
            <a:r>
              <a:rPr lang="en-US" altLang="ko-KR" sz="1600" dirty="0">
                <a:latin typeface="SUIT SemiBold" pitchFamily="2" charset="-127"/>
                <a:ea typeface="SUIT SemiBold" pitchFamily="2" charset="-127"/>
              </a:rPr>
              <a:t> 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및 </a:t>
            </a:r>
            <a:endParaRPr lang="en-US" altLang="ko-KR" sz="1600" dirty="0">
              <a:latin typeface="SUIT SemiBold" pitchFamily="2" charset="-127"/>
              <a:ea typeface="SUIT SemiBold" pitchFamily="2" charset="-127"/>
            </a:endParaRPr>
          </a:p>
          <a:p>
            <a:pPr algn="ctr"/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데이터 분석</a:t>
            </a:r>
          </a:p>
        </p:txBody>
      </p:sp>
      <p:pic>
        <p:nvPicPr>
          <p:cNvPr id="1026" name="Picture 2" descr="Python's very basic - Parkito's on the way">
            <a:extLst>
              <a:ext uri="{FF2B5EF4-FFF2-40B4-BE49-F238E27FC236}">
                <a16:creationId xmlns:a16="http://schemas.microsoft.com/office/drawing/2014/main" id="{4E6A3CED-C0AB-A163-3274-8F082B9A7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567" r="25082"/>
          <a:stretch/>
        </p:blipFill>
        <p:spPr bwMode="auto">
          <a:xfrm>
            <a:off x="1244989" y="3499852"/>
            <a:ext cx="107979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460F2C-1BA4-E084-1D50-662CF28D4645}"/>
              </a:ext>
            </a:extLst>
          </p:cNvPr>
          <p:cNvGrpSpPr/>
          <p:nvPr/>
        </p:nvGrpSpPr>
        <p:grpSpPr>
          <a:xfrm>
            <a:off x="6344863" y="2541409"/>
            <a:ext cx="2383200" cy="2996886"/>
            <a:chOff x="6291499" y="2312925"/>
            <a:chExt cx="2383200" cy="299688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2BCA023-FE75-34FE-4D5D-B14B904ED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1" t="35395" r="17375" b="36249"/>
            <a:stretch/>
          </p:blipFill>
          <p:spPr>
            <a:xfrm>
              <a:off x="6291499" y="4815825"/>
              <a:ext cx="2383200" cy="493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4" name="Picture 20" descr="Logo scikit-learn Python GitHub, machine learning, text, orange png | PNGEgg">
              <a:extLst>
                <a:ext uri="{FF2B5EF4-FFF2-40B4-BE49-F238E27FC236}">
                  <a16:creationId xmlns:a16="http://schemas.microsoft.com/office/drawing/2014/main" id="{3EA62C63-CDAB-084B-A0DE-AA6C067F87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8448" y1="50917" x2="31034" y2="591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8" t="16973" r="15057" b="22247"/>
            <a:stretch/>
          </p:blipFill>
          <p:spPr bwMode="auto">
            <a:xfrm>
              <a:off x="6911794" y="2312925"/>
              <a:ext cx="114261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2. Over-sampling — Version 0.12.0">
              <a:extLst>
                <a:ext uri="{FF2B5EF4-FFF2-40B4-BE49-F238E27FC236}">
                  <a16:creationId xmlns:a16="http://schemas.microsoft.com/office/drawing/2014/main" id="{13D27F10-4EBA-D07B-7103-7794CED27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476" y="3521853"/>
              <a:ext cx="1605246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0" name="Picture 26">
            <a:extLst>
              <a:ext uri="{FF2B5EF4-FFF2-40B4-BE49-F238E27FC236}">
                <a16:creationId xmlns:a16="http://schemas.microsoft.com/office/drawing/2014/main" id="{B406846D-701A-C9F6-4404-4A35F2E70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1" b="11459"/>
          <a:stretch/>
        </p:blipFill>
        <p:spPr bwMode="auto">
          <a:xfrm>
            <a:off x="9242121" y="3679852"/>
            <a:ext cx="173845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68A7D1E6-2F15-1D2E-0E97-F775BE38A850}"/>
              </a:ext>
            </a:extLst>
          </p:cNvPr>
          <p:cNvGrpSpPr/>
          <p:nvPr/>
        </p:nvGrpSpPr>
        <p:grpSpPr>
          <a:xfrm>
            <a:off x="3352897" y="2139798"/>
            <a:ext cx="1963850" cy="3800108"/>
            <a:chOff x="3731879" y="2013703"/>
            <a:chExt cx="1963850" cy="380010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A6AE3A8-D523-8AE1-864F-B46E2888F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" t="5137" r="4780" b="11346"/>
            <a:stretch/>
          </p:blipFill>
          <p:spPr bwMode="auto">
            <a:xfrm>
              <a:off x="4094997" y="2013703"/>
              <a:ext cx="1237615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66A57F9-6066-DCFD-1A8D-BEC21CBCD5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" t="11337" r="2829" b="11216"/>
            <a:stretch/>
          </p:blipFill>
          <p:spPr bwMode="auto">
            <a:xfrm>
              <a:off x="3954530" y="2672925"/>
              <a:ext cx="1518548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A82002C-3A57-5004-0B02-F6FA292FB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50" r="3734"/>
            <a:stretch/>
          </p:blipFill>
          <p:spPr>
            <a:xfrm>
              <a:off x="3731879" y="3323853"/>
              <a:ext cx="1963850" cy="504000"/>
            </a:xfrm>
            <a:prstGeom prst="rect">
              <a:avLst/>
            </a:prstGeom>
          </p:spPr>
        </p:pic>
        <p:pic>
          <p:nvPicPr>
            <p:cNvPr id="1040" name="Picture 16" descr="Discussion of seaborn logo · Issue #2243 · mwaskom/seaborn · GitHub">
              <a:extLst>
                <a:ext uri="{FF2B5EF4-FFF2-40B4-BE49-F238E27FC236}">
                  <a16:creationId xmlns:a16="http://schemas.microsoft.com/office/drawing/2014/main" id="{DC9CD61D-64FB-9989-727B-010A725C78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4" r="7401"/>
            <a:stretch/>
          </p:blipFill>
          <p:spPr bwMode="auto">
            <a:xfrm>
              <a:off x="3956789" y="3991369"/>
              <a:ext cx="1514031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Logo-design idea. · Issue #831 · shap/shap · GitHub">
              <a:extLst>
                <a:ext uri="{FF2B5EF4-FFF2-40B4-BE49-F238E27FC236}">
                  <a16:creationId xmlns:a16="http://schemas.microsoft.com/office/drawing/2014/main" id="{CDAAF2F4-A097-3C17-B0CF-401FBE1CC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804" y="4650591"/>
              <a:ext cx="1386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Folium: Bridging Python and Interactive Mapping | by Everton Gomede, PhD |  Feb, 2024 | Python in Plain English">
              <a:extLst>
                <a:ext uri="{FF2B5EF4-FFF2-40B4-BE49-F238E27FC236}">
                  <a16:creationId xmlns:a16="http://schemas.microsoft.com/office/drawing/2014/main" id="{752A9540-F3E7-AC62-D442-75CEB91F0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03" b="89770" l="8643" r="93714">
                          <a14:foregroundMark x1="8643" y1="31315" x2="8857" y2="68267"/>
                          <a14:foregroundMark x1="32429" y1="33194" x2="33071" y2="63674"/>
                          <a14:foregroundMark x1="50143" y1="44468" x2="51500" y2="45094"/>
                          <a14:foregroundMark x1="57071" y1="35699" x2="56714" y2="67223"/>
                          <a14:foregroundMark x1="63643" y1="33194" x2="62571" y2="32150"/>
                          <a14:foregroundMark x1="63071" y1="44050" x2="63929" y2="70146"/>
                          <a14:foregroundMark x1="71276" y1="65971" x2="71714" y2="69102"/>
                          <a14:foregroundMark x1="69911" y1="56207" x2="70055" y2="57242"/>
                          <a14:foregroundMark x1="68357" y1="45094" x2="69461" y2="52994"/>
                          <a14:foregroundMark x1="90507" y1="46632" x2="91571" y2="44676"/>
                          <a14:foregroundMark x1="85198" y1="56390" x2="87520" y2="52122"/>
                          <a14:foregroundMark x1="80214" y1="65553" x2="81198" y2="63745"/>
                          <a14:foregroundMark x1="92043" y1="49687" x2="93714" y2="67432"/>
                          <a14:foregroundMark x1="91571" y1="44676" x2="92001" y2="49242"/>
                          <a14:foregroundMark x1="48857" y1="44468" x2="51500" y2="49269"/>
                          <a14:foregroundMark x1="48214" y1="41127" x2="52000" y2="49269"/>
                          <a14:foregroundMark x1="75429" y1="43633" x2="74786" y2="70564"/>
                          <a14:foregroundMark x1="69214" y1="46555" x2="69214" y2="53128"/>
                          <a14:foregroundMark x1="91166" y1="49874" x2="92429" y2="53653"/>
                          <a14:foregroundMark x1="89429" y1="44676" x2="90013" y2="46422"/>
                          <a14:backgroundMark x1="71857" y1="57829" x2="70214" y2="61378"/>
                          <a14:backgroundMark x1="71000" y1="55950" x2="71500" y2="65344"/>
                          <a14:backgroundMark x1="70714" y1="60752" x2="69989" y2="56159"/>
                          <a14:backgroundMark x1="71500" y1="61795" x2="70429" y2="52015"/>
                          <a14:backgroundMark x1="70500" y1="64301" x2="69871" y2="56159"/>
                          <a14:backgroundMark x1="70857" y1="61795" x2="70857" y2="64718"/>
                          <a14:backgroundMark x1="69714" y1="57829" x2="69679" y2="56159"/>
                          <a14:backgroundMark x1="72214" y1="62630" x2="71000" y2="64092"/>
                          <a14:backgroundMark x1="71857" y1="65553" x2="70786" y2="64301"/>
                          <a14:backgroundMark x1="70857" y1="64092" x2="71286" y2="65344"/>
                          <a14:backgroundMark x1="71143" y1="64301" x2="71143" y2="65971"/>
                          <a14:backgroundMark x1="70500" y1="59290" x2="69786" y2="50522"/>
                          <a14:backgroundMark x1="70071" y1="56994" x2="70071" y2="51983"/>
                          <a14:backgroundMark x1="69643" y1="55115" x2="69643" y2="55115"/>
                          <a14:backgroundMark x1="69786" y1="52818" x2="70000" y2="56159"/>
                          <a14:backgroundMark x1="70071" y1="55950" x2="69857" y2="49687"/>
                          <a14:backgroundMark x1="83857" y1="63257" x2="83357" y2="52192"/>
                          <a14:backgroundMark x1="84000" y1="67432" x2="83500" y2="55950"/>
                          <a14:backgroundMark x1="82643" y1="62839" x2="82643" y2="57829"/>
                          <a14:backgroundMark x1="82500" y1="57829" x2="82357" y2="67641"/>
                          <a14:backgroundMark x1="83786" y1="55115" x2="85143" y2="67641"/>
                          <a14:backgroundMark x1="89571" y1="53236" x2="88929" y2="48225"/>
                          <a14:backgroundMark x1="89481" y1="49881" x2="87929" y2="53236"/>
                          <a14:backgroundMark x1="88571" y1="51775" x2="90020" y2="51492"/>
                          <a14:backgroundMark x1="89242" y1="49165" x2="88429" y2="48225"/>
                          <a14:backgroundMark x1="90786" y1="55950" x2="90616" y2="53275"/>
                          <a14:backgroundMark x1="90429" y1="52818" x2="90357" y2="47808"/>
                          <a14:backgroundMark x1="90429" y1="46973" x2="90571" y2="50104"/>
                          <a14:backgroundMark x1="90786" y1="49687" x2="90786" y2="513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8" t="4572" r="1519" b="7076"/>
            <a:stretch/>
          </p:blipFill>
          <p:spPr bwMode="auto">
            <a:xfrm>
              <a:off x="3919589" y="5309811"/>
              <a:ext cx="158843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0301ADF-FEE6-7041-C8BE-2863123EC1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9E6952-9865-F7BF-BD37-FE666B8184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8B113-6C48-08A6-4AD2-8F6B043F419C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340653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412110-5F54-1797-EBA1-39DB60B12409}"/>
              </a:ext>
            </a:extLst>
          </p:cNvPr>
          <p:cNvSpPr/>
          <p:nvPr/>
        </p:nvSpPr>
        <p:spPr>
          <a:xfrm>
            <a:off x="6381750" y="2722824"/>
            <a:ext cx="3370848" cy="1632095"/>
          </a:xfrm>
          <a:prstGeom prst="roundRect">
            <a:avLst>
              <a:gd name="adj" fmla="val 1095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FB3FDF-C392-B453-76A0-E1025C168C20}"/>
              </a:ext>
            </a:extLst>
          </p:cNvPr>
          <p:cNvSpPr/>
          <p:nvPr/>
        </p:nvSpPr>
        <p:spPr>
          <a:xfrm>
            <a:off x="498230" y="2682361"/>
            <a:ext cx="5420437" cy="3646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961E550F-A46C-70E6-D630-C04CB0D1E6E4}"/>
              </a:ext>
            </a:extLst>
          </p:cNvPr>
          <p:cNvSpPr txBox="1">
            <a:spLocks/>
          </p:cNvSpPr>
          <p:nvPr/>
        </p:nvSpPr>
        <p:spPr>
          <a:xfrm>
            <a:off x="737298" y="1705230"/>
            <a:ext cx="9101955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UIT SemiBold" pitchFamily="2" charset="-127"/>
                <a:ea typeface="SUIT SemiBold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모델의 교차 검증을 통해 과대적합의 가능성이 있음을 확인했습니다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743C62-1DCB-40BF-18BB-DABE2A980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2" y="2726741"/>
            <a:ext cx="5337307" cy="35436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A0CE55-393E-8E4F-F64C-EF29D91DF3B0}"/>
              </a:ext>
            </a:extLst>
          </p:cNvPr>
          <p:cNvSpPr txBox="1"/>
          <p:nvPr/>
        </p:nvSpPr>
        <p:spPr>
          <a:xfrm>
            <a:off x="1687069" y="2290392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교차 검증을 통한 평가지표 확인 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E1A24B3-001E-2610-F304-44EA66B3F468}"/>
              </a:ext>
            </a:extLst>
          </p:cNvPr>
          <p:cNvGrpSpPr/>
          <p:nvPr/>
        </p:nvGrpSpPr>
        <p:grpSpPr>
          <a:xfrm>
            <a:off x="1432686" y="3590073"/>
            <a:ext cx="3844163" cy="1223720"/>
            <a:chOff x="7042151" y="3259306"/>
            <a:chExt cx="3378201" cy="1069967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D4E39F2-DB5B-CB24-028F-C03DA57C858A}"/>
                </a:ext>
              </a:extLst>
            </p:cNvPr>
            <p:cNvSpPr/>
            <p:nvPr/>
          </p:nvSpPr>
          <p:spPr>
            <a:xfrm>
              <a:off x="7042151" y="3259306"/>
              <a:ext cx="3378201" cy="285309"/>
            </a:xfrm>
            <a:prstGeom prst="roundRect">
              <a:avLst/>
            </a:prstGeom>
            <a:noFill/>
            <a:ln w="28575">
              <a:solidFill>
                <a:srgbClr val="8A27B7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F8AE212-9E10-8393-AEA3-D6C18CACA625}"/>
                </a:ext>
              </a:extLst>
            </p:cNvPr>
            <p:cNvSpPr/>
            <p:nvPr/>
          </p:nvSpPr>
          <p:spPr>
            <a:xfrm>
              <a:off x="7042151" y="4043964"/>
              <a:ext cx="3378200" cy="285309"/>
            </a:xfrm>
            <a:prstGeom prst="roundRect">
              <a:avLst/>
            </a:prstGeom>
            <a:noFill/>
            <a:ln w="28575">
              <a:solidFill>
                <a:srgbClr val="8A27B7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61869F-FBE8-41E0-0DB9-C68F00BA42AF}"/>
              </a:ext>
            </a:extLst>
          </p:cNvPr>
          <p:cNvGrpSpPr/>
          <p:nvPr/>
        </p:nvGrpSpPr>
        <p:grpSpPr>
          <a:xfrm>
            <a:off x="6809873" y="2818113"/>
            <a:ext cx="2514601" cy="1384995"/>
            <a:chOff x="5776223" y="2598681"/>
            <a:chExt cx="2514601" cy="14726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CE944F-8804-6C74-70D0-0C211BF4C3AA}"/>
                </a:ext>
              </a:extLst>
            </p:cNvPr>
            <p:cNvSpPr txBox="1"/>
            <p:nvPr/>
          </p:nvSpPr>
          <p:spPr>
            <a:xfrm>
              <a:off x="5776223" y="2598681"/>
              <a:ext cx="2514601" cy="1472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교차 검증 결과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(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평균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)</a:t>
              </a:r>
            </a:p>
            <a:p>
              <a:pPr algn="ctr"/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ROC-AUC	          Recall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rPr>
                <a:t>-----------------------</a:t>
              </a:r>
            </a:p>
            <a:p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훈련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1.0              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훈련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1.0</a:t>
              </a:r>
            </a:p>
            <a:p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검증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0.8277      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검증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0.8246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D9BD96D-7293-9FE2-6718-F8C3BEB7F2CB}"/>
                </a:ext>
              </a:extLst>
            </p:cNvPr>
            <p:cNvCxnSpPr>
              <a:cxnSpLocks/>
            </p:cNvCxnSpPr>
            <p:nvPr/>
          </p:nvCxnSpPr>
          <p:spPr>
            <a:xfrm>
              <a:off x="7033523" y="3019425"/>
              <a:ext cx="0" cy="9904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31ABE03-A25D-A1EB-83B5-0C57AC8779DB}"/>
              </a:ext>
            </a:extLst>
          </p:cNvPr>
          <p:cNvSpPr txBox="1"/>
          <p:nvPr/>
        </p:nvSpPr>
        <p:spPr>
          <a:xfrm>
            <a:off x="6096000" y="4597063"/>
            <a:ext cx="619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ROC-AUC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를 비교했을 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 세트의 성능에 비해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검증 세트의 성능이 비교적 낮은 것을 확인할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BDC778-A0EA-F9C3-F158-D8A8B847B441}"/>
              </a:ext>
            </a:extLst>
          </p:cNvPr>
          <p:cNvSpPr txBox="1"/>
          <p:nvPr/>
        </p:nvSpPr>
        <p:spPr>
          <a:xfrm>
            <a:off x="6699191" y="5493526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모델이 훈련데이터에 과대적합일 가능성이 있습니다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.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474B9EF9-0797-31BC-FA4F-FBBE694C9BD5}"/>
              </a:ext>
            </a:extLst>
          </p:cNvPr>
          <p:cNvSpPr/>
          <p:nvPr/>
        </p:nvSpPr>
        <p:spPr>
          <a:xfrm>
            <a:off x="6215954" y="5483429"/>
            <a:ext cx="351147" cy="313616"/>
          </a:xfrm>
          <a:prstGeom prst="stripedRightArrow">
            <a:avLst>
              <a:gd name="adj1" fmla="val 51195"/>
              <a:gd name="adj2" fmla="val 35909"/>
            </a:avLst>
          </a:pr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D4772-11F5-50F7-1251-5683EA887B62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501C3-2B1E-4D9C-0CD0-841DF8E37725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교차 검증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584C6-5274-2E9F-F8C0-C1359119D139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67FF06-A482-C4DD-8874-44B09B5F6653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30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4278B2-FA9E-7A44-DE49-6F9F89717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6B469D-5071-C62B-3BDB-7DA28EC91F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48937-F9DC-43A1-E9FE-BF7217DF1898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63997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A2C6D7A5-6936-EEDB-7526-7FE498185F06}"/>
              </a:ext>
            </a:extLst>
          </p:cNvPr>
          <p:cNvSpPr txBox="1">
            <a:spLocks/>
          </p:cNvSpPr>
          <p:nvPr/>
        </p:nvSpPr>
        <p:spPr>
          <a:xfrm>
            <a:off x="737297" y="1705232"/>
            <a:ext cx="8636375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UIT SemiBold" pitchFamily="2" charset="-127"/>
                <a:ea typeface="SUIT SemiBold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학습곡선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b="0" i="0" dirty="0">
                <a:effectLst/>
                <a:latin typeface="SUIT Medium" pitchFamily="2" charset="-127"/>
                <a:ea typeface="SUIT Medium" pitchFamily="2" charset="-127"/>
              </a:rPr>
              <a:t>learning curve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확인 결과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모델이 훈련세트에 과대적합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(Over-fitting)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되었다 판단했습니다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2B51-0CCD-3C88-BB5F-66DB66D27E7C}"/>
              </a:ext>
            </a:extLst>
          </p:cNvPr>
          <p:cNvSpPr txBox="1"/>
          <p:nvPr/>
        </p:nvSpPr>
        <p:spPr>
          <a:xfrm>
            <a:off x="1218981" y="2244513"/>
            <a:ext cx="426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학습곡선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b="0" i="0" dirty="0">
                <a:effectLst/>
                <a:latin typeface="SUIT ExtraBold" pitchFamily="2" charset="-127"/>
                <a:ea typeface="SUIT ExtraBold" pitchFamily="2" charset="-127"/>
              </a:rPr>
              <a:t>learning curve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을 통한 과대적합 확인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74169-9094-E20A-DF25-FA262EEACD44}"/>
              </a:ext>
            </a:extLst>
          </p:cNvPr>
          <p:cNvSpPr txBox="1"/>
          <p:nvPr/>
        </p:nvSpPr>
        <p:spPr>
          <a:xfrm>
            <a:off x="6237725" y="3127222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훈련세트의 데이터가 증가할 수록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LOSS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가 감소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하는 모습을 볼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A061A5-1458-618B-4AA1-C2B67C7B45C4}"/>
              </a:ext>
            </a:extLst>
          </p:cNvPr>
          <p:cNvGrpSpPr/>
          <p:nvPr/>
        </p:nvGrpSpPr>
        <p:grpSpPr>
          <a:xfrm>
            <a:off x="503832" y="2673350"/>
            <a:ext cx="5592168" cy="3600450"/>
            <a:chOff x="299588" y="2673350"/>
            <a:chExt cx="4591566" cy="42968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DD245E-5554-FC51-2D02-F65751B18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" t="1" r="1130" b="53408"/>
            <a:stretch/>
          </p:blipFill>
          <p:spPr>
            <a:xfrm>
              <a:off x="300104" y="2673350"/>
              <a:ext cx="4591050" cy="20962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5221C3C-6E19-C360-F181-581971AD4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" t="51091" r="1130"/>
            <a:stretch/>
          </p:blipFill>
          <p:spPr>
            <a:xfrm>
              <a:off x="299588" y="4769618"/>
              <a:ext cx="4591050" cy="22005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F0208D-2540-961E-971D-9458D55E1EFA}"/>
              </a:ext>
            </a:extLst>
          </p:cNvPr>
          <p:cNvSpPr txBox="1"/>
          <p:nvPr/>
        </p:nvSpPr>
        <p:spPr>
          <a:xfrm>
            <a:off x="5992913" y="4891553"/>
            <a:ext cx="355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훈련세트의 데이터가 증가할 수록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ROC-AUC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가 증가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하는 모습을 볼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E25CCF-5D77-D668-4C20-1FF7462A9285}"/>
              </a:ext>
            </a:extLst>
          </p:cNvPr>
          <p:cNvSpPr/>
          <p:nvPr/>
        </p:nvSpPr>
        <p:spPr>
          <a:xfrm>
            <a:off x="3971926" y="3429000"/>
            <a:ext cx="1924048" cy="838547"/>
          </a:xfrm>
          <a:prstGeom prst="rect">
            <a:avLst/>
          </a:prstGeom>
          <a:solidFill>
            <a:srgbClr val="DACBF1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D65590-4B8D-9468-F4A3-A4EEE17F858A}"/>
              </a:ext>
            </a:extLst>
          </p:cNvPr>
          <p:cNvSpPr/>
          <p:nvPr/>
        </p:nvSpPr>
        <p:spPr>
          <a:xfrm>
            <a:off x="3971925" y="4489387"/>
            <a:ext cx="1924049" cy="909521"/>
          </a:xfrm>
          <a:prstGeom prst="rect">
            <a:avLst/>
          </a:prstGeom>
          <a:solidFill>
            <a:srgbClr val="DACBF1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1B5825-11A5-EEC5-6F50-1EC9784F8087}"/>
              </a:ext>
            </a:extLst>
          </p:cNvPr>
          <p:cNvSpPr/>
          <p:nvPr/>
        </p:nvSpPr>
        <p:spPr>
          <a:xfrm>
            <a:off x="3961194" y="4816884"/>
            <a:ext cx="1934780" cy="254526"/>
          </a:xfrm>
          <a:prstGeom prst="rect">
            <a:avLst/>
          </a:prstGeom>
          <a:solidFill>
            <a:srgbClr val="DACBF1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SUIT Medium" pitchFamily="2" charset="-127"/>
                <a:ea typeface="SUIT Medium" pitchFamily="2" charset="-127"/>
              </a:rPr>
              <a:t>성능 정체 구간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23148C8-E9A0-51B5-EC12-9FE11B86BB1C}"/>
              </a:ext>
            </a:extLst>
          </p:cNvPr>
          <p:cNvSpPr/>
          <p:nvPr/>
        </p:nvSpPr>
        <p:spPr>
          <a:xfrm>
            <a:off x="9438451" y="3024566"/>
            <a:ext cx="2651759" cy="249519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11B924-CDA7-F6BC-5A46-952F1FD4CB5C}"/>
              </a:ext>
            </a:extLst>
          </p:cNvPr>
          <p:cNvSpPr txBox="1"/>
          <p:nvPr/>
        </p:nvSpPr>
        <p:spPr>
          <a:xfrm>
            <a:off x="9191584" y="3274453"/>
            <a:ext cx="3145492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일정 데이터 수 이상부터는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&amp;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검증 세트 간의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LOSS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와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ROC-AUC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의 간격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더 이상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좁혀지지 않고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일정한 오차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를 보이는 것을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확인할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AADEB-66A0-E054-88D8-73ADC0574691}"/>
              </a:ext>
            </a:extLst>
          </p:cNvPr>
          <p:cNvSpPr txBox="1"/>
          <p:nvPr/>
        </p:nvSpPr>
        <p:spPr>
          <a:xfrm>
            <a:off x="9917296" y="5838846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과대적합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(Over-fitting)</a:t>
            </a:r>
            <a:endParaRPr lang="ko-KR" altLang="en-US" sz="14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3F6A76-0F1B-950B-5508-928066BDB9E2}"/>
              </a:ext>
            </a:extLst>
          </p:cNvPr>
          <p:cNvSpPr/>
          <p:nvPr/>
        </p:nvSpPr>
        <p:spPr>
          <a:xfrm>
            <a:off x="3971926" y="3721010"/>
            <a:ext cx="1924048" cy="254526"/>
          </a:xfrm>
          <a:prstGeom prst="rect">
            <a:avLst/>
          </a:prstGeom>
          <a:solidFill>
            <a:srgbClr val="DACBF1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SUIT Medium" pitchFamily="2" charset="-127"/>
                <a:ea typeface="SUIT Medium" pitchFamily="2" charset="-127"/>
              </a:rPr>
              <a:t>성능 정체 구간</a:t>
            </a:r>
          </a:p>
        </p:txBody>
      </p:sp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B222CB0C-67C5-065D-3759-F55653DAAB21}"/>
              </a:ext>
            </a:extLst>
          </p:cNvPr>
          <p:cNvSpPr/>
          <p:nvPr/>
        </p:nvSpPr>
        <p:spPr>
          <a:xfrm>
            <a:off x="9403024" y="5833007"/>
            <a:ext cx="351147" cy="313616"/>
          </a:xfrm>
          <a:prstGeom prst="stripedRightArrow">
            <a:avLst>
              <a:gd name="adj1" fmla="val 51195"/>
              <a:gd name="adj2" fmla="val 35909"/>
            </a:avLst>
          </a:pr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36758F-6F94-0011-E299-A2107AF379ED}"/>
              </a:ext>
            </a:extLst>
          </p:cNvPr>
          <p:cNvSpPr/>
          <p:nvPr/>
        </p:nvSpPr>
        <p:spPr>
          <a:xfrm flipV="1">
            <a:off x="772520" y="1509618"/>
            <a:ext cx="23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EEFDE-9A75-BC52-489B-8EE318EF52D7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과대적합 검증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E4756-4C60-FBC9-73AC-1ADF1A86DFC1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714D3D-3324-6438-F61C-FF9658FBF2D6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31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FE0F44-4D76-9E35-76AC-EBF5317AC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539215-B444-2AD9-AE97-631934D87A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97774-60CD-8EE8-7E24-684E6D3290A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080294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75BC8-EDCF-DED8-EB32-433E21B55F45}"/>
              </a:ext>
            </a:extLst>
          </p:cNvPr>
          <p:cNvGrpSpPr/>
          <p:nvPr/>
        </p:nvGrpSpPr>
        <p:grpSpPr>
          <a:xfrm>
            <a:off x="752610" y="2843989"/>
            <a:ext cx="5343390" cy="3429811"/>
            <a:chOff x="2600325" y="82800"/>
            <a:chExt cx="6886576" cy="63051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DD597DE-4345-ABFE-427E-9C362DDBC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" t="1208" r="1820" b="53840"/>
            <a:stretch/>
          </p:blipFill>
          <p:spPr>
            <a:xfrm>
              <a:off x="2600325" y="82800"/>
              <a:ext cx="6886576" cy="30828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3B48D6-2894-CBAA-43BE-412C778A7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" t="50579" r="1820" b="2030"/>
            <a:stretch/>
          </p:blipFill>
          <p:spPr>
            <a:xfrm>
              <a:off x="2600325" y="3137829"/>
              <a:ext cx="6886576" cy="3250169"/>
            </a:xfrm>
            <a:prstGeom prst="rect">
              <a:avLst/>
            </a:prstGeom>
          </p:spPr>
        </p:pic>
      </p:grp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5D48BEC-C710-3D10-3966-C907C522EF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6906"/>
            <a:ext cx="8698802" cy="369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검증곡선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(validation curve)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확인결과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max_depth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의 값이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7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일 때 모델이 가장 좋은 성능을 보입니다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5FDB22-760C-EDB5-2C94-86032E708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42A19F-04F2-C90D-7827-48C9C01329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209976-6870-CA09-1344-8CFA0E1509C4}"/>
              </a:ext>
            </a:extLst>
          </p:cNvPr>
          <p:cNvSpPr txBox="1"/>
          <p:nvPr/>
        </p:nvSpPr>
        <p:spPr>
          <a:xfrm>
            <a:off x="6380525" y="3275111"/>
            <a:ext cx="217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max_depth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가 증가할 수록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LOSS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 오차가 증가합니다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3C88B-8AD4-FEC9-D548-DB5F3E5102E8}"/>
              </a:ext>
            </a:extLst>
          </p:cNvPr>
          <p:cNvSpPr txBox="1"/>
          <p:nvPr/>
        </p:nvSpPr>
        <p:spPr>
          <a:xfrm>
            <a:off x="6153727" y="5048888"/>
            <a:ext cx="263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max_depth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가 증가할 수록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ROC-AUC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 오차가 증가합니다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DB765-7F21-F2D6-FF90-B389C11BE534}"/>
              </a:ext>
            </a:extLst>
          </p:cNvPr>
          <p:cNvSpPr txBox="1"/>
          <p:nvPr/>
        </p:nvSpPr>
        <p:spPr>
          <a:xfrm>
            <a:off x="682703" y="2420830"/>
            <a:ext cx="5548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검증곡선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(Validation</a:t>
            </a:r>
            <a:r>
              <a:rPr lang="en-US" altLang="ko-KR" sz="1600" b="0" i="0" dirty="0">
                <a:effectLst/>
                <a:latin typeface="SUIT ExtraBold" pitchFamily="2" charset="-127"/>
                <a:ea typeface="SUIT ExtraBold" pitchFamily="2" charset="-127"/>
              </a:rPr>
              <a:t> curve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을 통한 최적의 </a:t>
            </a:r>
            <a:r>
              <a:rPr lang="ko-KR" altLang="en-US" sz="1600" dirty="0" err="1">
                <a:latin typeface="SUIT ExtraBold" pitchFamily="2" charset="-127"/>
                <a:ea typeface="SUIT ExtraBold" pitchFamily="2" charset="-127"/>
              </a:rPr>
              <a:t>하이퍼파라미터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탐색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59C3B-144C-51AF-B49F-FE7AA0A57604}"/>
              </a:ext>
            </a:extLst>
          </p:cNvPr>
          <p:cNvSpPr/>
          <p:nvPr/>
        </p:nvSpPr>
        <p:spPr>
          <a:xfrm>
            <a:off x="3209777" y="2890844"/>
            <a:ext cx="952500" cy="3167056"/>
          </a:xfrm>
          <a:prstGeom prst="rect">
            <a:avLst/>
          </a:prstGeom>
          <a:noFill/>
          <a:ln w="25400">
            <a:solidFill>
              <a:srgbClr val="972AC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5767DE-A927-DC22-1E22-39619E3BA29B}"/>
              </a:ext>
            </a:extLst>
          </p:cNvPr>
          <p:cNvGrpSpPr/>
          <p:nvPr/>
        </p:nvGrpSpPr>
        <p:grpSpPr>
          <a:xfrm>
            <a:off x="8830942" y="3177575"/>
            <a:ext cx="3156703" cy="2593592"/>
            <a:chOff x="8830942" y="2968247"/>
            <a:chExt cx="3156703" cy="259359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40D1A01-E894-CA2C-B1BC-7765526CAB01}"/>
                </a:ext>
              </a:extLst>
            </p:cNvPr>
            <p:cNvSpPr/>
            <p:nvPr/>
          </p:nvSpPr>
          <p:spPr>
            <a:xfrm>
              <a:off x="8841579" y="2968247"/>
              <a:ext cx="3125885" cy="2593592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DFCDC5-7C01-6E0E-B027-EDF812E540E1}"/>
                </a:ext>
              </a:extLst>
            </p:cNvPr>
            <p:cNvSpPr txBox="1"/>
            <p:nvPr/>
          </p:nvSpPr>
          <p:spPr>
            <a:xfrm>
              <a:off x="8830942" y="3428917"/>
              <a:ext cx="3156703" cy="167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max_depth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&lt;= </a:t>
              </a:r>
              <a:r>
                <a:rPr lang="en-US" altLang="ko-KR" sz="1400" dirty="0">
                  <a:latin typeface="SUIT ExtraBold" pitchFamily="2" charset="-127"/>
                  <a:ea typeface="SUIT ExtraBold" pitchFamily="2" charset="-127"/>
                </a:rPr>
                <a:t>6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분산에 따라 </a:t>
              </a:r>
              <a:r>
                <a:rPr lang="ko-KR" altLang="en-US" sz="1400" dirty="0" err="1">
                  <a:latin typeface="SUIT ExtraBold" pitchFamily="2" charset="-127"/>
                  <a:ea typeface="SUIT ExtraBold" pitchFamily="2" charset="-127"/>
                </a:rPr>
                <a:t>과소적합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하는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 경향이 보입니다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따라서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max_depth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= </a:t>
              </a:r>
              <a:r>
                <a:rPr lang="en-US" altLang="ko-KR" sz="1400" dirty="0">
                  <a:latin typeface="SUIT ExtraBold" pitchFamily="2" charset="-127"/>
                  <a:ea typeface="SUIT ExtraBold" pitchFamily="2" charset="-127"/>
                </a:rPr>
                <a:t>7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모델이 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최대 성능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을 가집니다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</a:t>
              </a:r>
              <a:endParaRPr lang="ko-KR" altLang="en-US" sz="1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DA2EB-347D-7B52-FD22-EFE113F3E1B9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E75A7-B46E-179D-9949-FB728A914D66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51F13-0970-A18B-0E15-A8F0B9CD58B3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C69F2F-C644-083D-F9BA-3586FDAE60CC}"/>
              </a:ext>
            </a:extLst>
          </p:cNvPr>
          <p:cNvSpPr/>
          <p:nvPr/>
        </p:nvSpPr>
        <p:spPr>
          <a:xfrm flipV="1">
            <a:off x="772520" y="1509618"/>
            <a:ext cx="36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FD84-8B41-FDF6-FC4B-0ED6C60E1039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SUIT SemiBold" pitchFamily="2" charset="-127"/>
                <a:ea typeface="SUIT SemiBold" pitchFamily="2" charset="-127"/>
              </a:rPr>
              <a:t>하이퍼파라미터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 튜닝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C4D8D-610C-BFCE-CDAD-B2697992FACC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18259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D82B17-25C8-A429-070E-A0B00B548EA2}"/>
              </a:ext>
            </a:extLst>
          </p:cNvPr>
          <p:cNvSpPr/>
          <p:nvPr/>
        </p:nvSpPr>
        <p:spPr>
          <a:xfrm>
            <a:off x="8586650" y="2731707"/>
            <a:ext cx="3078955" cy="1600660"/>
          </a:xfrm>
          <a:prstGeom prst="roundRect">
            <a:avLst>
              <a:gd name="adj" fmla="val 10952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A56B3A-CBBC-BC05-98D1-E8B964703C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162" y="1708969"/>
            <a:ext cx="8315326" cy="369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최적의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하이퍼파라미터를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튜닝 후 성능을 확인 해보니 과대적합이 해결되어 적합한 성능을 보입니다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97B6E-B52A-33D0-2CBC-AB2A698480E4}"/>
              </a:ext>
            </a:extLst>
          </p:cNvPr>
          <p:cNvSpPr txBox="1"/>
          <p:nvPr/>
        </p:nvSpPr>
        <p:spPr>
          <a:xfrm>
            <a:off x="811838" y="2289396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PyCaret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의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Tune Model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을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이용한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최적의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하이퍼파라미터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2A5B51D-1899-F7B4-76AF-BEE7BCFB7374}"/>
              </a:ext>
            </a:extLst>
          </p:cNvPr>
          <p:cNvSpPr/>
          <p:nvPr/>
        </p:nvSpPr>
        <p:spPr>
          <a:xfrm rot="5400000">
            <a:off x="653818" y="2512895"/>
            <a:ext cx="178261" cy="137779"/>
          </a:xfrm>
          <a:prstGeom prst="triangle">
            <a:avLst>
              <a:gd name="adj" fmla="val 47378"/>
            </a:avLst>
          </a:prstGeom>
          <a:solidFill>
            <a:srgbClr val="8A27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23AAF7-A3CC-C27B-1429-79EC7DC2991B}"/>
              </a:ext>
            </a:extLst>
          </p:cNvPr>
          <p:cNvGraphicFramePr>
            <a:graphicFrameLocks noGrp="1"/>
          </p:cNvGraphicFramePr>
          <p:nvPr/>
        </p:nvGraphicFramePr>
        <p:xfrm>
          <a:off x="682703" y="2948489"/>
          <a:ext cx="3051097" cy="300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5722">
                  <a:extLst>
                    <a:ext uri="{9D8B030D-6E8A-4147-A177-3AD203B41FA5}">
                      <a16:colId xmlns:a16="http://schemas.microsoft.com/office/drawing/2014/main" val="979070803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294360701"/>
                    </a:ext>
                  </a:extLst>
                </a:gridCol>
              </a:tblGrid>
              <a:tr h="39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latin typeface="SUIT ExtraBold" pitchFamily="2" charset="-127"/>
                          <a:ea typeface="SUIT ExtraBold" pitchFamily="2" charset="-127"/>
                        </a:rPr>
                        <a:t>하이퍼파라미터</a:t>
                      </a:r>
                      <a:endParaRPr lang="ko-KR" altLang="en-US" sz="160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UIT ExtraBold" pitchFamily="2" charset="-127"/>
                          <a:ea typeface="SUIT ExtraBold" pitchFamily="2" charset="-127"/>
                        </a:rPr>
                        <a:t>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61093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SUIT SemiBold" pitchFamily="2" charset="-127"/>
                          <a:ea typeface="SUIT SemiBold" pitchFamily="2" charset="-127"/>
                        </a:rPr>
                        <a:t>criterion</a:t>
                      </a:r>
                      <a:endParaRPr lang="ko-KR" altLang="en-US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SUIT SemiBold" pitchFamily="2" charset="-127"/>
                          <a:ea typeface="SUIT SemiBold" pitchFamily="2" charset="-127"/>
                        </a:rPr>
                        <a:t>"</a:t>
                      </a:r>
                      <a:r>
                        <a:rPr lang="ko-KR" altLang="en-US" sz="1600" err="1">
                          <a:latin typeface="SUIT SemiBold" pitchFamily="2" charset="-127"/>
                          <a:ea typeface="SUIT SemiBold" pitchFamily="2" charset="-127"/>
                        </a:rPr>
                        <a:t>entropy</a:t>
                      </a:r>
                      <a:r>
                        <a:rPr lang="ko-KR" altLang="en-US" sz="1600">
                          <a:latin typeface="SUIT SemiBold" pitchFamily="2" charset="-127"/>
                          <a:ea typeface="SUIT SemiBold" pitchFamily="2" charset="-127"/>
                        </a:rPr>
                        <a:t>“</a:t>
                      </a:r>
                      <a:endParaRPr lang="en-US" altLang="ko-KR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243202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latin typeface="SUIT SemiBold" pitchFamily="2" charset="-127"/>
                          <a:ea typeface="SUIT SemiBold" pitchFamily="2" charset="-127"/>
                        </a:rPr>
                        <a:t>max_depth</a:t>
                      </a:r>
                      <a:endParaRPr lang="ko-KR" altLang="en-US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SUIT SemiBold" pitchFamily="2" charset="-127"/>
                          <a:ea typeface="SUIT SemiBold" pitchFamily="2" charset="-127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615734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latin typeface="SUIT SemiBold" pitchFamily="2" charset="-127"/>
                          <a:ea typeface="SUIT SemiBold" pitchFamily="2" charset="-127"/>
                        </a:rPr>
                        <a:t>min_samples_split</a:t>
                      </a:r>
                      <a:endParaRPr lang="ko-KR" altLang="en-US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SUIT SemiBold" pitchFamily="2" charset="-127"/>
                          <a:ea typeface="SUIT SemiBold" pitchFamily="2" charset="-127"/>
                        </a:rPr>
                        <a:t>26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77181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latin typeface="SUIT SemiBold" pitchFamily="2" charset="-127"/>
                          <a:ea typeface="SUIT SemiBold" pitchFamily="2" charset="-127"/>
                        </a:rPr>
                        <a:t>min_samples_leaf</a:t>
                      </a:r>
                      <a:endParaRPr lang="ko-KR" altLang="en-US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SUIT SemiBold" pitchFamily="2" charset="-127"/>
                          <a:ea typeface="SUIT SemiBold" pitchFamily="2" charset="-127"/>
                        </a:rPr>
                        <a:t>18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681433"/>
                  </a:ext>
                </a:extLst>
              </a:tr>
              <a:tr h="523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err="1">
                          <a:effectLst/>
                          <a:latin typeface="SUIT SemiBold" pitchFamily="2" charset="-127"/>
                          <a:ea typeface="SUIT SemiBold" pitchFamily="2" charset="-127"/>
                        </a:rPr>
                        <a:t>max_features</a:t>
                      </a:r>
                      <a:endParaRPr lang="ko-KR" altLang="en-US" sz="160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UIT SemiBold" pitchFamily="2" charset="-127"/>
                          <a:ea typeface="SUIT SemiBold" pitchFamily="2" charset="-127"/>
                        </a:rPr>
                        <a:t>None</a:t>
                      </a:r>
                      <a:endParaRPr lang="ko-KR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6817647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58E7F80C-03E0-CEE0-B0D9-B9698500A984}"/>
              </a:ext>
            </a:extLst>
          </p:cNvPr>
          <p:cNvSpPr txBox="1"/>
          <p:nvPr/>
        </p:nvSpPr>
        <p:spPr>
          <a:xfrm>
            <a:off x="4602120" y="2393153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UIT ExtraBold" pitchFamily="2" charset="-127"/>
                <a:ea typeface="SUIT ExtraBold" pitchFamily="2" charset="-127"/>
              </a:rPr>
              <a:t>하이퍼파라미터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튜닝 후 성능 확인 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37EEE8-9F4A-975E-E526-F916FF3E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38EC757-2EB5-6AF5-044F-D06D9A472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0B5C0E-D29D-8C2F-261C-57AA93125767}"/>
              </a:ext>
            </a:extLst>
          </p:cNvPr>
          <p:cNvSpPr/>
          <p:nvPr/>
        </p:nvSpPr>
        <p:spPr>
          <a:xfrm>
            <a:off x="3871579" y="2837463"/>
            <a:ext cx="4386596" cy="311796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5B1604-1AC2-75FB-DAEE-3161C5322811}"/>
              </a:ext>
            </a:extLst>
          </p:cNvPr>
          <p:cNvCxnSpPr>
            <a:cxnSpLocks/>
          </p:cNvCxnSpPr>
          <p:nvPr/>
        </p:nvCxnSpPr>
        <p:spPr>
          <a:xfrm>
            <a:off x="10122861" y="3258207"/>
            <a:ext cx="0" cy="9904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757971-C16E-DCA4-AA8B-52EE73376A9C}"/>
              </a:ext>
            </a:extLst>
          </p:cNvPr>
          <p:cNvSpPr txBox="1"/>
          <p:nvPr/>
        </p:nvSpPr>
        <p:spPr>
          <a:xfrm>
            <a:off x="8313713" y="4416084"/>
            <a:ext cx="3618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ROC-AUC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성능 점수를 비교했을 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</a:t>
            </a: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 세트와 검증 세트의 성능 점수 격차가 감소해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과대적합이 해소된 것을 확인 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DBB90A-1A54-51A2-9C4B-669AD0A5A1D7}"/>
              </a:ext>
            </a:extLst>
          </p:cNvPr>
          <p:cNvSpPr txBox="1"/>
          <p:nvPr/>
        </p:nvSpPr>
        <p:spPr>
          <a:xfrm>
            <a:off x="8664770" y="5801539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모델이 데이터에 적합한 성능을 보입니다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.</a:t>
            </a:r>
            <a:endParaRPr lang="ko-KR" altLang="en-US" sz="1400" dirty="0">
              <a:latin typeface="SUIT ExtraBold" pitchFamily="2" charset="-127"/>
              <a:ea typeface="SUIT ExtraBol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BE43CB-A89F-B68E-C695-26AD9F610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431" y="3068638"/>
            <a:ext cx="4257769" cy="26400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D6C60F-DA3D-76CB-8A0C-C8179B77854F}"/>
              </a:ext>
            </a:extLst>
          </p:cNvPr>
          <p:cNvSpPr/>
          <p:nvPr/>
        </p:nvSpPr>
        <p:spPr>
          <a:xfrm>
            <a:off x="4176215" y="818866"/>
            <a:ext cx="2347415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D3E606EA-1B77-3DC2-AF36-0C7FEA9D36D7}"/>
              </a:ext>
            </a:extLst>
          </p:cNvPr>
          <p:cNvSpPr/>
          <p:nvPr/>
        </p:nvSpPr>
        <p:spPr>
          <a:xfrm rot="5400000">
            <a:off x="9947287" y="5308612"/>
            <a:ext cx="351147" cy="313616"/>
          </a:xfrm>
          <a:prstGeom prst="stripedRightArrow">
            <a:avLst>
              <a:gd name="adj1" fmla="val 51195"/>
              <a:gd name="adj2" fmla="val 35909"/>
            </a:avLst>
          </a:pr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26AEE1-EE0D-1C6E-B53C-303385329D99}"/>
              </a:ext>
            </a:extLst>
          </p:cNvPr>
          <p:cNvSpPr txBox="1"/>
          <p:nvPr/>
        </p:nvSpPr>
        <p:spPr>
          <a:xfrm>
            <a:off x="8865561" y="2837462"/>
            <a:ext cx="2514601" cy="138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교차 검증 결과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평균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</a:p>
          <a:p>
            <a:pPr algn="ctr"/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ROC-AUC	          Recall</a:t>
            </a: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-----------------------</a:t>
            </a:r>
          </a:p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: 0.9478       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: 0.9119</a:t>
            </a:r>
          </a:p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검증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: 0.9462       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검증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: 0.9110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9C366-322C-1FAC-D93E-32A1384D6B53}"/>
              </a:ext>
            </a:extLst>
          </p:cNvPr>
          <p:cNvSpPr/>
          <p:nvPr/>
        </p:nvSpPr>
        <p:spPr>
          <a:xfrm flipV="1">
            <a:off x="772520" y="1509618"/>
            <a:ext cx="36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973A4-B569-C825-B285-A4E85EB2708D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SUIT SemiBold" pitchFamily="2" charset="-127"/>
                <a:ea typeface="SUIT SemiBold" pitchFamily="2" charset="-127"/>
              </a:rPr>
              <a:t>하이퍼파라미터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 튜닝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065CF-5525-BB00-2E6B-DBCA2966ACD7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E4DA2-AB04-416B-F849-3155B921807D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41AF-BAB3-8FA9-5248-62B1CA9EC3C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6590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622F0-1869-6184-92FB-0FDB3A5A9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D4071F4-87BA-9742-E558-0D881582B0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9045"/>
            <a:ext cx="11448915" cy="400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b="0" i="0" dirty="0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훈련 데이터 샘플 증가에 따라 모델 점수 차이와 분산이 감소해 일정 수치에 수렴하며</a:t>
            </a:r>
            <a:r>
              <a:rPr lang="en-US" altLang="ko-KR" sz="1600" b="0" i="0" dirty="0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b="0" i="0" dirty="0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이는 </a:t>
            </a:r>
            <a:r>
              <a:rPr lang="ko-KR" altLang="en-US" sz="1600" b="0" i="0" dirty="0" err="1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언더샘플링된</a:t>
            </a:r>
            <a:r>
              <a:rPr lang="ko-KR" altLang="en-US" sz="1600" b="0" i="0" dirty="0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 데이터로도 수렴합니다</a:t>
            </a:r>
            <a:r>
              <a:rPr lang="en-US" altLang="ko-KR" sz="1600" b="0" i="0" dirty="0">
                <a:solidFill>
                  <a:srgbClr val="111111"/>
                </a:solidFill>
                <a:effectLst/>
                <a:latin typeface="SUIT Medium" pitchFamily="2" charset="-127"/>
                <a:ea typeface="SUIT Medium" pitchFamily="2" charset="-127"/>
              </a:rPr>
              <a:t>.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FDD28-BB52-D14B-F1A2-0A5E5BE9C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B8C2A8-A84D-D422-6AB8-24CAA1024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00C10-24A1-6DAC-A5F1-7A2CAF29BAEF}"/>
              </a:ext>
            </a:extLst>
          </p:cNvPr>
          <p:cNvSpPr txBox="1"/>
          <p:nvPr/>
        </p:nvSpPr>
        <p:spPr>
          <a:xfrm>
            <a:off x="296708" y="2360276"/>
            <a:ext cx="4111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학습곡선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b="0" i="0" dirty="0">
                <a:effectLst/>
                <a:latin typeface="SUIT ExtraBold" pitchFamily="2" charset="-127"/>
                <a:ea typeface="SUIT ExtraBold" pitchFamily="2" charset="-127"/>
              </a:rPr>
              <a:t>learning curve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을 통한 성능 확인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69046-08F4-78DC-6EB5-E44D251F4E50}"/>
              </a:ext>
            </a:extLst>
          </p:cNvPr>
          <p:cNvSpPr txBox="1"/>
          <p:nvPr/>
        </p:nvSpPr>
        <p:spPr>
          <a:xfrm>
            <a:off x="7566485" y="3126149"/>
            <a:ext cx="4955715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훈련 세트 데이터의 증가에 따라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LOSS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와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ROC-AUC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훈련 및 검증 점수 격차가 감소하고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분산도 작아지며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값이 일정 수치로 수렴하는 것을 확인할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또한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언더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샘플링된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데이터 샘플 수로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충분히 일정 수치에 수렴합니다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이는 해당 모델이 데이터에 잘 적합하고 일반화 되었다는 것을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알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8B56B5-30C6-921F-2679-DC2236C415F9}"/>
              </a:ext>
            </a:extLst>
          </p:cNvPr>
          <p:cNvGrpSpPr/>
          <p:nvPr/>
        </p:nvGrpSpPr>
        <p:grpSpPr>
          <a:xfrm>
            <a:off x="333976" y="2775783"/>
            <a:ext cx="4781232" cy="3498017"/>
            <a:chOff x="267561" y="-508994"/>
            <a:chExt cx="7017258" cy="64667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404B05-2236-DB63-35F8-6DAB0B11C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5" t="1096" r="972" b="51007"/>
            <a:stretch/>
          </p:blipFill>
          <p:spPr>
            <a:xfrm>
              <a:off x="267561" y="-508994"/>
              <a:ext cx="7017258" cy="32847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1BE02A-23DC-B20E-9995-D336EC2F8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85" t="51398" r="972"/>
            <a:stretch/>
          </p:blipFill>
          <p:spPr>
            <a:xfrm>
              <a:off x="267561" y="2624661"/>
              <a:ext cx="7017258" cy="333309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1E67B5-0106-8880-048A-2BDAA407B0C9}"/>
              </a:ext>
            </a:extLst>
          </p:cNvPr>
          <p:cNvSpPr/>
          <p:nvPr/>
        </p:nvSpPr>
        <p:spPr>
          <a:xfrm>
            <a:off x="4155942" y="3809876"/>
            <a:ext cx="777874" cy="304800"/>
          </a:xfrm>
          <a:prstGeom prst="rect">
            <a:avLst/>
          </a:prstGeom>
          <a:noFill/>
          <a:ln w="19050">
            <a:solidFill>
              <a:srgbClr val="972AC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3C272FF1-3D05-198B-A9CC-A94BBEC97D28}"/>
              </a:ext>
            </a:extLst>
          </p:cNvPr>
          <p:cNvSpPr/>
          <p:nvPr/>
        </p:nvSpPr>
        <p:spPr>
          <a:xfrm rot="16200000">
            <a:off x="3916861" y="3541120"/>
            <a:ext cx="2165972" cy="799459"/>
          </a:xfrm>
          <a:prstGeom prst="triangle">
            <a:avLst>
              <a:gd name="adj" fmla="val 46216"/>
            </a:avLst>
          </a:prstGeom>
          <a:gradFill flip="none" rotWithShape="1">
            <a:gsLst>
              <a:gs pos="0">
                <a:srgbClr val="ECE4F8">
                  <a:alpha val="28000"/>
                </a:srgbClr>
              </a:gs>
              <a:gs pos="100000">
                <a:srgbClr val="A10FCF">
                  <a:alpha val="2549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18046F-9CC6-3CAF-E7E8-34DAEB01AFD0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34744BD-33DC-969B-1039-3381FFFBC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989" y="2816823"/>
            <a:ext cx="2301540" cy="22070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5F7EFF7-70E3-0644-D216-CC905E9EE537}"/>
              </a:ext>
            </a:extLst>
          </p:cNvPr>
          <p:cNvSpPr/>
          <p:nvPr/>
        </p:nvSpPr>
        <p:spPr>
          <a:xfrm flipV="1">
            <a:off x="772520" y="1509618"/>
            <a:ext cx="23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E70E8-27A5-1E13-FE38-EEE5CFFBA703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과대적합 해소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D84C8-6D57-95B6-22F9-5743D61BC7F4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F1F77-A82A-3E10-48F8-AE40BBBF4177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34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F2408-28ED-6A82-BC70-0F38DCF1EE4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13045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B32A6D3-3C37-9323-36F8-2F622CCFE8E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6906"/>
            <a:ext cx="8392448" cy="369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특성중요도를 통해 예측에 가장 중요한 특성은 최근신용점수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임을 확인할 수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E4C092-21B1-862B-3A97-6E1FA2EE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EC31B-724E-EEFB-D598-C34CBA98C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FBCF8D-0195-A7C2-FDCE-9A9CE3BFD37A}"/>
              </a:ext>
            </a:extLst>
          </p:cNvPr>
          <p:cNvSpPr txBox="1"/>
          <p:nvPr/>
        </p:nvSpPr>
        <p:spPr>
          <a:xfrm>
            <a:off x="7607579" y="4278553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UIT SemiBold" pitchFamily="2" charset="-127"/>
                <a:ea typeface="SUIT SemiBold" pitchFamily="2" charset="-127"/>
              </a:rPr>
              <a:t>예측에 가장 중요한 특성</a:t>
            </a:r>
            <a:r>
              <a:rPr lang="en-US" altLang="ko-KR" dirty="0">
                <a:latin typeface="SUIT SemiBold" pitchFamily="2" charset="-127"/>
                <a:ea typeface="SUIT SemiBold" pitchFamily="2" charset="-127"/>
              </a:rPr>
              <a:t> : </a:t>
            </a:r>
          </a:p>
          <a:p>
            <a:pPr algn="ctr"/>
            <a:r>
              <a:rPr lang="ko-KR" altLang="en-US" dirty="0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dirty="0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dirty="0" err="1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dirty="0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)</a:t>
            </a:r>
            <a:endParaRPr lang="ko-KR" altLang="en-US" dirty="0">
              <a:highlight>
                <a:srgbClr val="D8C6F0"/>
              </a:highlight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01931-BEAD-529B-E228-3002FACC53EC}"/>
              </a:ext>
            </a:extLst>
          </p:cNvPr>
          <p:cNvSpPr txBox="1"/>
          <p:nvPr/>
        </p:nvSpPr>
        <p:spPr>
          <a:xfrm>
            <a:off x="294212" y="2321496"/>
            <a:ext cx="4217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특성중요도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(Feature Importance)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068BD3-822F-369D-C5DB-451CF8458352}"/>
              </a:ext>
            </a:extLst>
          </p:cNvPr>
          <p:cNvSpPr txBox="1"/>
          <p:nvPr/>
        </p:nvSpPr>
        <p:spPr>
          <a:xfrm>
            <a:off x="8121487" y="2225984"/>
            <a:ext cx="40495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*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)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최근신용점수 상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,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하한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last_fico_range_high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/ low)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의 평균값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대출자의 최근신용점수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56222-3BA3-6D4D-E69A-6FDBD03A5E71}"/>
              </a:ext>
            </a:extLst>
          </p:cNvPr>
          <p:cNvSpPr txBox="1"/>
          <p:nvPr/>
        </p:nvSpPr>
        <p:spPr>
          <a:xfrm>
            <a:off x="8121487" y="3170140"/>
            <a:ext cx="40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*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ExtraBold" pitchFamily="2" charset="-127"/>
                <a:ea typeface="SUIT ExtraBold" pitchFamily="2" charset="-127"/>
              </a:rPr>
              <a:t>신용점수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=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 개인의 신용 이력을 종합적으로 평가해 산출된 점수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1B342-3519-5EF6-1FEF-96E1018310FF}"/>
              </a:ext>
            </a:extLst>
          </p:cNvPr>
          <p:cNvSpPr txBox="1"/>
          <p:nvPr/>
        </p:nvSpPr>
        <p:spPr>
          <a:xfrm>
            <a:off x="7135495" y="5355354"/>
            <a:ext cx="44037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데이터 내에서 확인 가능한 여러가지 신용을 나타낸 특성들을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포괄적 계산하여 하나의 수치로 나타낸 값으로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모델 예측에 가장 중요한 특성으로 사용되었습니다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44FE4C-2BDB-8316-426B-0C5BCEBE2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6" r="679" b="1258"/>
          <a:stretch/>
        </p:blipFill>
        <p:spPr>
          <a:xfrm>
            <a:off x="294212" y="2763425"/>
            <a:ext cx="6678088" cy="344013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09D6D9-74CC-C687-6C54-B2850FB7F90E}"/>
              </a:ext>
            </a:extLst>
          </p:cNvPr>
          <p:cNvCxnSpPr>
            <a:cxnSpLocks/>
          </p:cNvCxnSpPr>
          <p:nvPr/>
        </p:nvCxnSpPr>
        <p:spPr>
          <a:xfrm>
            <a:off x="8121487" y="3447139"/>
            <a:ext cx="407051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E0A820-718C-C8CF-A4E6-FDD205F095C6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A9330D-9998-A33C-EA94-18D32CB2F94B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0E4B3-F4CA-A0C3-50F7-05F46F9135FA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해석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7DB90-C678-5511-B34D-00002E5E8DAF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4021A-E15D-5494-6D7F-E67F5F40674A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35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D85B8-7E86-54E1-F156-8D5B8C80269A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1142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13FEA06A-D000-E63D-5F26-1D7F65F6D4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185" y="1702464"/>
            <a:ext cx="12566515" cy="36933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가장 중요한 특성으로 판단한 최근신용점수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를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PDP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으로 검증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시그모이드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함수의 대칭 함수 모양을 나타냅니다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6BF27E-3CD4-5DA7-4D91-AF65AFD6D113}"/>
              </a:ext>
            </a:extLst>
          </p:cNvPr>
          <p:cNvSpPr txBox="1"/>
          <p:nvPr/>
        </p:nvSpPr>
        <p:spPr>
          <a:xfrm>
            <a:off x="6298154" y="2951952"/>
            <a:ext cx="4877846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최근신용점수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에 대한 부분 의존성 플롯이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SUIT Medium" pitchFamily="2" charset="-127"/>
                <a:ea typeface="SUIT Medium" pitchFamily="2" charset="-127"/>
              </a:rPr>
              <a:t>시그모이드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함수와 대칭 함수의 모양으로 그려지는 모습을 보입니다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</a:p>
        </p:txBody>
      </p:sp>
      <p:sp>
        <p:nvSpPr>
          <p:cNvPr id="17" name="화살표: 줄무늬가 있는 오른쪽 16">
            <a:extLst>
              <a:ext uri="{FF2B5EF4-FFF2-40B4-BE49-F238E27FC236}">
                <a16:creationId xmlns:a16="http://schemas.microsoft.com/office/drawing/2014/main" id="{6D16AA1F-DC97-7A0F-4D7F-7FCA346534A7}"/>
              </a:ext>
            </a:extLst>
          </p:cNvPr>
          <p:cNvSpPr/>
          <p:nvPr/>
        </p:nvSpPr>
        <p:spPr>
          <a:xfrm rot="5400000">
            <a:off x="8546353" y="3719013"/>
            <a:ext cx="381448" cy="336762"/>
          </a:xfrm>
          <a:prstGeom prst="stripedRightArrow">
            <a:avLst>
              <a:gd name="adj1" fmla="val 28142"/>
              <a:gd name="adj2" fmla="val 52327"/>
            </a:avLst>
          </a:prstGeom>
          <a:solidFill>
            <a:srgbClr val="8A27B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9DF3F-1A64-DB98-731D-256796E5C954}"/>
              </a:ext>
            </a:extLst>
          </p:cNvPr>
          <p:cNvSpPr txBox="1"/>
          <p:nvPr/>
        </p:nvSpPr>
        <p:spPr>
          <a:xfrm>
            <a:off x="6548016" y="4120080"/>
            <a:ext cx="4378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예측 확률에 가장 큰 영향력을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주는 특성임을 알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A27E3-3630-656E-44E7-9413C3C54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93FCA8-EB6D-4912-B173-655F86D76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C1B0E-5CD5-F898-DC7E-4AD9714DCC5F}"/>
              </a:ext>
            </a:extLst>
          </p:cNvPr>
          <p:cNvSpPr txBox="1"/>
          <p:nvPr/>
        </p:nvSpPr>
        <p:spPr>
          <a:xfrm>
            <a:off x="6561083" y="4644355"/>
            <a:ext cx="4351989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dirty="0" err="1"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가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낮을 수록 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미상환</a:t>
            </a:r>
            <a:r>
              <a:rPr lang="en-US" altLang="ko-KR" sz="1600" dirty="0">
                <a:highlight>
                  <a:srgbClr val="D8C6F0"/>
                </a:highlight>
                <a:latin typeface="SUIT ExtraBold" pitchFamily="2" charset="-127"/>
                <a:ea typeface="SUIT ExtraBold" pitchFamily="2" charset="-127"/>
              </a:rPr>
              <a:t>(Charged off) </a:t>
            </a:r>
            <a:r>
              <a:rPr lang="ko-KR" altLang="en-US" sz="1600" dirty="0">
                <a:latin typeface="SUIT SemiBold" pitchFamily="2" charset="-127"/>
                <a:ea typeface="SUIT SemiBold" pitchFamily="2" charset="-127"/>
              </a:rPr>
              <a:t>가능성이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높아집니다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.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ED9CE-B740-7F77-C63F-36FA4438BA43}"/>
              </a:ext>
            </a:extLst>
          </p:cNvPr>
          <p:cNvSpPr txBox="1"/>
          <p:nvPr/>
        </p:nvSpPr>
        <p:spPr>
          <a:xfrm>
            <a:off x="416131" y="2218302"/>
            <a:ext cx="4698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부분 의존성 플롯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(Partial Dependence Plot)</a:t>
            </a:r>
            <a:endParaRPr lang="ko-KR" altLang="en-US"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53B4AB-C560-4763-B714-BCB834248C84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665ECE2-45D0-948E-48BB-4D7C08E764F2}"/>
              </a:ext>
            </a:extLst>
          </p:cNvPr>
          <p:cNvGrpSpPr/>
          <p:nvPr/>
        </p:nvGrpSpPr>
        <p:grpSpPr>
          <a:xfrm>
            <a:off x="926669" y="2655662"/>
            <a:ext cx="4656434" cy="3348535"/>
            <a:chOff x="520805" y="2593546"/>
            <a:chExt cx="3798645" cy="273168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58490BC-883F-6846-A6F3-D1EA0EE7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805" y="2593546"/>
              <a:ext cx="3798645" cy="273168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284101-6551-9CBA-10C4-2A6F74737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" t="1756" r="923" b="1557"/>
            <a:stretch/>
          </p:blipFill>
          <p:spPr>
            <a:xfrm>
              <a:off x="3066546" y="2938818"/>
              <a:ext cx="1014915" cy="666038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296528-BF17-6973-8210-69B106733D15}"/>
                </a:ext>
              </a:extLst>
            </p:cNvPr>
            <p:cNvSpPr txBox="1"/>
            <p:nvPr/>
          </p:nvSpPr>
          <p:spPr>
            <a:xfrm>
              <a:off x="3066546" y="2674633"/>
              <a:ext cx="1077710" cy="20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SUIT Medium" pitchFamily="2" charset="-127"/>
                  <a:ea typeface="SUIT Medium" pitchFamily="2" charset="-127"/>
                </a:rPr>
                <a:t>[</a:t>
              </a:r>
              <a:r>
                <a:rPr lang="ko-KR" altLang="en-US" sz="1050" dirty="0" err="1">
                  <a:latin typeface="SUIT Medium" pitchFamily="2" charset="-127"/>
                  <a:ea typeface="SUIT Medium" pitchFamily="2" charset="-127"/>
                </a:rPr>
                <a:t>시그모이드</a:t>
              </a:r>
              <a:r>
                <a:rPr lang="ko-KR" altLang="en-US" sz="1050" dirty="0">
                  <a:latin typeface="SUIT Medium" pitchFamily="2" charset="-127"/>
                  <a:ea typeface="SUIT Medium" pitchFamily="2" charset="-127"/>
                </a:rPr>
                <a:t> 함수</a:t>
              </a:r>
              <a:r>
                <a:rPr lang="en-US" altLang="ko-KR" sz="1050" dirty="0">
                  <a:latin typeface="SUIT Medium" pitchFamily="2" charset="-127"/>
                  <a:ea typeface="SUIT Medium" pitchFamily="2" charset="-127"/>
                </a:rPr>
                <a:t>]</a:t>
              </a:r>
              <a:endParaRPr lang="ko-KR" altLang="en-US" sz="105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D07D63-2466-C9AF-780A-88E7DF4F1302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6E7C9-5662-ACDB-1F3B-22DB738A2F52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해석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94FE4-3011-DE24-A9CE-1BA997A9940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836F9-BD38-C304-A783-D03EF02EB380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36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95C82-CDE9-1CDA-003E-C00AFC3271E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01821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29F91F-C21E-A3A7-797C-9F2AC18200C1}"/>
              </a:ext>
            </a:extLst>
          </p:cNvPr>
          <p:cNvSpPr/>
          <p:nvPr/>
        </p:nvSpPr>
        <p:spPr>
          <a:xfrm>
            <a:off x="0" y="2019481"/>
            <a:ext cx="12192000" cy="584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1C4014-6812-F843-FE5E-FD44C6BA5189}"/>
              </a:ext>
            </a:extLst>
          </p:cNvPr>
          <p:cNvSpPr/>
          <p:nvPr/>
        </p:nvSpPr>
        <p:spPr>
          <a:xfrm>
            <a:off x="294212" y="2485666"/>
            <a:ext cx="11554199" cy="322400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BB42B141-AF50-4635-E630-9D8E77B5FE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9" y="1706908"/>
            <a:ext cx="10483714" cy="369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최근신용점수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와 다른 특성 간의 결정경계를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시각화하여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특성이 타겟에 미치는 경향을 확인할 수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08B82F-8240-F240-21CF-815510025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B99EED-02D6-B97D-8888-8D6650760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F513AD-F218-4EBC-6D01-E409AC7B5AC0}"/>
              </a:ext>
            </a:extLst>
          </p:cNvPr>
          <p:cNvSpPr txBox="1"/>
          <p:nvPr/>
        </p:nvSpPr>
        <p:spPr>
          <a:xfrm>
            <a:off x="1037807" y="5875383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신청자의 대출기간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(term)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이 길수록</a:t>
            </a:r>
            <a:endParaRPr lang="en-US" altLang="ko-KR" sz="1400" dirty="0">
              <a:latin typeface="SUIT SemiBold" pitchFamily="2" charset="-127"/>
              <a:ea typeface="SUIT SemiBold" pitchFamily="2" charset="-127"/>
            </a:endParaRPr>
          </a:p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미상환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(Charged off) 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인 경향을 보입니다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.</a:t>
            </a:r>
            <a:endParaRPr lang="ko-KR" altLang="en-US" sz="14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38A5F-0422-561D-7259-272EC68AAB6B}"/>
              </a:ext>
            </a:extLst>
          </p:cNvPr>
          <p:cNvSpPr txBox="1"/>
          <p:nvPr/>
        </p:nvSpPr>
        <p:spPr>
          <a:xfrm>
            <a:off x="4822683" y="5858021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신청자의 월 원리금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(installment)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이 높을수록</a:t>
            </a:r>
            <a:endParaRPr lang="en-US" altLang="ko-KR" sz="1400" dirty="0">
              <a:latin typeface="SUIT SemiBold" pitchFamily="2" charset="-127"/>
              <a:ea typeface="SUIT SemiBold" pitchFamily="2" charset="-127"/>
            </a:endParaRPr>
          </a:p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미상환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(Charged off) 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인 경향을 보입니다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.</a:t>
            </a:r>
            <a:endParaRPr lang="ko-KR" altLang="en-US" sz="14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CF769-F1A4-0CD4-D9D5-0E5D21262A6A}"/>
              </a:ext>
            </a:extLst>
          </p:cNvPr>
          <p:cNvSpPr txBox="1"/>
          <p:nvPr/>
        </p:nvSpPr>
        <p:spPr>
          <a:xfrm>
            <a:off x="8602428" y="5858021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신청자의 총부채상환비율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</a:t>
            </a:r>
            <a:r>
              <a:rPr lang="en-US" altLang="ko-KR" sz="1400" dirty="0" err="1">
                <a:latin typeface="SUIT SemiBold" pitchFamily="2" charset="-127"/>
                <a:ea typeface="SUIT SemiBold" pitchFamily="2" charset="-127"/>
              </a:rPr>
              <a:t>dti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)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이 높을수록</a:t>
            </a:r>
            <a:endParaRPr lang="en-US" altLang="ko-KR" sz="1400" dirty="0">
              <a:latin typeface="SUIT SemiBold" pitchFamily="2" charset="-127"/>
              <a:ea typeface="SUIT SemiBold" pitchFamily="2" charset="-127"/>
            </a:endParaRPr>
          </a:p>
          <a:p>
            <a:pPr algn="ct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미상환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(Charged off) 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인 경향을 보입니다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.</a:t>
            </a:r>
            <a:endParaRPr lang="ko-KR" altLang="en-US" sz="14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45CC-3D54-02E9-9211-D4FBB4B8402A}"/>
              </a:ext>
            </a:extLst>
          </p:cNvPr>
          <p:cNvSpPr txBox="1"/>
          <p:nvPr/>
        </p:nvSpPr>
        <p:spPr>
          <a:xfrm>
            <a:off x="294212" y="2100353"/>
            <a:ext cx="147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결정경계 시각화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8F24C5-F4FE-B583-F07C-2043E56EAAC2}"/>
              </a:ext>
            </a:extLst>
          </p:cNvPr>
          <p:cNvGrpSpPr/>
          <p:nvPr/>
        </p:nvGrpSpPr>
        <p:grpSpPr>
          <a:xfrm>
            <a:off x="362619" y="2603769"/>
            <a:ext cx="11431709" cy="3052892"/>
            <a:chOff x="118607" y="2762833"/>
            <a:chExt cx="11546998" cy="3132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DEB43B-BBB9-9E2E-EBA2-51D5EE145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" t="2685" r="33389" b="1989"/>
            <a:stretch/>
          </p:blipFill>
          <p:spPr>
            <a:xfrm>
              <a:off x="118607" y="2762833"/>
              <a:ext cx="8047493" cy="31325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0F603D-3B7B-14C2-FAD3-44F7D3B79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20" r="2922" b="1767"/>
            <a:stretch/>
          </p:blipFill>
          <p:spPr>
            <a:xfrm>
              <a:off x="8166100" y="2762833"/>
              <a:ext cx="3499505" cy="313250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A55F39-E51A-1110-0664-AD517997D975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C6971-84E9-C479-3807-2A18DE490E55}"/>
              </a:ext>
            </a:extLst>
          </p:cNvPr>
          <p:cNvSpPr txBox="1"/>
          <p:nvPr/>
        </p:nvSpPr>
        <p:spPr>
          <a:xfrm>
            <a:off x="8407260" y="2098685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미상환 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(Charged off)       </a:t>
            </a:r>
            <a:r>
              <a:rPr lang="ko-KR" altLang="en-US" sz="1400" dirty="0">
                <a:latin typeface="SUIT SemiBold" pitchFamily="2" charset="-127"/>
                <a:ea typeface="SUIT SemiBold" pitchFamily="2" charset="-127"/>
              </a:rPr>
              <a:t>상환 </a:t>
            </a:r>
            <a:r>
              <a:rPr lang="en-US" altLang="ko-KR" sz="1400" dirty="0">
                <a:latin typeface="SUIT SemiBold" pitchFamily="2" charset="-127"/>
                <a:ea typeface="SUIT SemiBold" pitchFamily="2" charset="-127"/>
              </a:rPr>
              <a:t>(Fully paid)</a:t>
            </a:r>
            <a:endParaRPr lang="ko-KR" altLang="en-US" sz="14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17AC923-0C2F-2EE1-D3DB-6E016781D2B9}"/>
              </a:ext>
            </a:extLst>
          </p:cNvPr>
          <p:cNvSpPr/>
          <p:nvPr/>
        </p:nvSpPr>
        <p:spPr>
          <a:xfrm>
            <a:off x="8350825" y="2141727"/>
            <a:ext cx="200268" cy="200268"/>
          </a:xfrm>
          <a:prstGeom prst="ellipse">
            <a:avLst/>
          </a:prstGeom>
          <a:solidFill>
            <a:srgbClr val="D0E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B69F8BE-D94C-BE84-2481-4B84ECED73F9}"/>
              </a:ext>
            </a:extLst>
          </p:cNvPr>
          <p:cNvSpPr/>
          <p:nvPr/>
        </p:nvSpPr>
        <p:spPr>
          <a:xfrm>
            <a:off x="10279200" y="2141727"/>
            <a:ext cx="200268" cy="200268"/>
          </a:xfrm>
          <a:prstGeom prst="ellipse">
            <a:avLst/>
          </a:prstGeom>
          <a:solidFill>
            <a:srgbClr val="481B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9548A-D428-4654-034B-95B65969078E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05851-AEB1-2214-B4E8-BAEDE64221B2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해석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EBBEA-CFA6-ACCF-ED7B-950AFF0AE548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E97AD-940A-97FD-8BFF-A6B1EC371990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37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AE3F0-92D5-1205-AC6D-7EB40D0C7A5F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801491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049ADBA-565F-D1EE-37A0-6A76E58CB6D5}"/>
              </a:ext>
            </a:extLst>
          </p:cNvPr>
          <p:cNvSpPr/>
          <p:nvPr/>
        </p:nvSpPr>
        <p:spPr>
          <a:xfrm>
            <a:off x="9619" y="2201057"/>
            <a:ext cx="12192000" cy="584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6B85485-431F-FA96-6B87-1D24CF24327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8023"/>
            <a:ext cx="10928932" cy="3693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SHAP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그래프를 활용해 특성 별 영향도와 경향성을 확인 해 본 결과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이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가장 큰 영향력을 가진 것으로 판단되었습니다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 </a:t>
            </a:r>
            <a:endParaRPr lang="ko-KR" altLang="en-US" sz="1600" b="1" i="0" dirty="0">
              <a:effectLst/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26E2C-9DBA-034D-0190-2C8811FFE78F}"/>
              </a:ext>
            </a:extLst>
          </p:cNvPr>
          <p:cNvSpPr txBox="1"/>
          <p:nvPr/>
        </p:nvSpPr>
        <p:spPr>
          <a:xfrm>
            <a:off x="6783962" y="2861313"/>
            <a:ext cx="384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200" dirty="0" err="1"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낮아질수록 미상환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(Charged off)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인 경향성이 보입니다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가장 영향력이 큰 특성으로 확인됩니다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F87FBF6-E462-0314-DB89-1060452E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E6E815-A765-6EA1-84C5-AA90A1DDD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AF32C-B762-352F-D0F9-DE3AA941D617}"/>
              </a:ext>
            </a:extLst>
          </p:cNvPr>
          <p:cNvSpPr txBox="1"/>
          <p:nvPr/>
        </p:nvSpPr>
        <p:spPr>
          <a:xfrm>
            <a:off x="713688" y="2382443"/>
            <a:ext cx="533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SUIT ExtraBold" pitchFamily="2" charset="-127"/>
                <a:ea typeface="SUIT ExtraBold" pitchFamily="2" charset="-127"/>
              </a:rPr>
              <a:t>summary_plot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을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이용한 특성 별 </a:t>
            </a:r>
            <a:r>
              <a:rPr lang="en-US" altLang="ko-KR" sz="1400" dirty="0" err="1">
                <a:latin typeface="SUIT ExtraBold" pitchFamily="2" charset="-127"/>
                <a:ea typeface="SUIT ExtraBold" pitchFamily="2" charset="-127"/>
              </a:rPr>
              <a:t>shap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 value,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영향도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6D665-72FC-1BBD-527C-F98A961FAA9B}"/>
              </a:ext>
            </a:extLst>
          </p:cNvPr>
          <p:cNvSpPr txBox="1"/>
          <p:nvPr/>
        </p:nvSpPr>
        <p:spPr>
          <a:xfrm>
            <a:off x="6783962" y="3918785"/>
            <a:ext cx="3139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UIT ExtraBold" pitchFamily="2" charset="-127"/>
                <a:ea typeface="SUIT ExtraBold" pitchFamily="2" charset="-127"/>
              </a:rPr>
              <a:t>대출기간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(term)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길수록 미상환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(Charged off),</a:t>
            </a: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짧을수록 상환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(Fully paid)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인 경향성을 보입니다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39A364-DFFB-6041-A6EA-5EC956450ED7}"/>
              </a:ext>
            </a:extLst>
          </p:cNvPr>
          <p:cNvSpPr txBox="1"/>
          <p:nvPr/>
        </p:nvSpPr>
        <p:spPr>
          <a:xfrm>
            <a:off x="6783962" y="5038072"/>
            <a:ext cx="346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SUIT ExtraBold" pitchFamily="2" charset="-127"/>
                <a:ea typeface="SUIT ExtraBold" pitchFamily="2" charset="-127"/>
              </a:rPr>
              <a:t>월 상환금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(installment),</a:t>
            </a:r>
            <a:r>
              <a:rPr lang="ko-KR" altLang="en-US" sz="1200" dirty="0">
                <a:latin typeface="SUIT ExtraBold" pitchFamily="2" charset="-127"/>
                <a:ea typeface="SUIT ExtraBold" pitchFamily="2" charset="-127"/>
              </a:rPr>
              <a:t> 총 부채 </a:t>
            </a:r>
            <a:r>
              <a:rPr lang="ko-KR" altLang="en-US" sz="1200" dirty="0" err="1">
                <a:latin typeface="SUIT ExtraBold" pitchFamily="2" charset="-127"/>
                <a:ea typeface="SUIT ExtraBold" pitchFamily="2" charset="-127"/>
              </a:rPr>
              <a:t>상환율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200" dirty="0" err="1">
                <a:latin typeface="SUIT ExtraBold" pitchFamily="2" charset="-127"/>
                <a:ea typeface="SUIT ExtraBold" pitchFamily="2" charset="-127"/>
              </a:rPr>
              <a:t>dti</a:t>
            </a:r>
            <a:r>
              <a:rPr lang="en-US" altLang="ko-KR" sz="1200" dirty="0">
                <a:latin typeface="SUIT ExtraBold" pitchFamily="2" charset="-127"/>
                <a:ea typeface="SUIT ExtraBold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작을수록 상환 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(Fully paid),</a:t>
            </a:r>
          </a:p>
          <a:p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높을수록 미상환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(Charged off)</a:t>
            </a:r>
            <a:r>
              <a:rPr lang="ko-KR" altLang="en-US" sz="1200" dirty="0">
                <a:latin typeface="SUIT Medium" pitchFamily="2" charset="-127"/>
                <a:ea typeface="SUIT Medium" pitchFamily="2" charset="-127"/>
              </a:rPr>
              <a:t>인 경향성을 보입니다</a:t>
            </a:r>
            <a:r>
              <a:rPr lang="en-US" altLang="ko-KR" sz="12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BEFA17-BC3D-C084-A862-CC2B5204B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87" y="2871606"/>
            <a:ext cx="5265014" cy="308823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C28A28-2085-7D66-3002-C9C71CDCD4A6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B439E-BC01-7AFB-2DAF-6EDD75503E1B}"/>
              </a:ext>
            </a:extLst>
          </p:cNvPr>
          <p:cNvSpPr txBox="1"/>
          <p:nvPr/>
        </p:nvSpPr>
        <p:spPr>
          <a:xfrm>
            <a:off x="8071731" y="3993904"/>
            <a:ext cx="1543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rgbClr val="FB0062"/>
                </a:solidFill>
                <a:latin typeface="SUIT Medium" pitchFamily="2" charset="-127"/>
                <a:ea typeface="SUIT Medium" pitchFamily="2" charset="-127"/>
              </a:rPr>
              <a:t>예측값과</a:t>
            </a:r>
            <a:r>
              <a:rPr lang="ko-KR" altLang="en-US" sz="1000" dirty="0">
                <a:solidFill>
                  <a:srgbClr val="FB0062"/>
                </a:solidFill>
                <a:latin typeface="SUIT Medium" pitchFamily="2" charset="-127"/>
                <a:ea typeface="SUIT Medium" pitchFamily="2" charset="-127"/>
              </a:rPr>
              <a:t> 양의 상관성</a:t>
            </a:r>
            <a:endParaRPr lang="ko-KR" altLang="en-US" sz="1000" dirty="0">
              <a:solidFill>
                <a:srgbClr val="FB006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D88FB-B950-ED77-A555-47D7626330CC}"/>
              </a:ext>
            </a:extLst>
          </p:cNvPr>
          <p:cNvSpPr txBox="1"/>
          <p:nvPr/>
        </p:nvSpPr>
        <p:spPr>
          <a:xfrm>
            <a:off x="10128805" y="5122199"/>
            <a:ext cx="1543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rgbClr val="FB0062"/>
                </a:solidFill>
                <a:latin typeface="SUIT Medium" pitchFamily="2" charset="-127"/>
                <a:ea typeface="SUIT Medium" pitchFamily="2" charset="-127"/>
              </a:rPr>
              <a:t>예측값과</a:t>
            </a:r>
            <a:r>
              <a:rPr lang="ko-KR" altLang="en-US" sz="1000" dirty="0">
                <a:solidFill>
                  <a:srgbClr val="FB0062"/>
                </a:solidFill>
                <a:latin typeface="SUIT Medium" pitchFamily="2" charset="-127"/>
                <a:ea typeface="SUIT Medium" pitchFamily="2" charset="-127"/>
              </a:rPr>
              <a:t> 양의 상관성</a:t>
            </a:r>
            <a:endParaRPr lang="ko-KR" altLang="en-US" sz="1000" dirty="0">
              <a:solidFill>
                <a:srgbClr val="FB006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2A5F34-3E02-3C46-A9EA-E72A3549FCF1}"/>
              </a:ext>
            </a:extLst>
          </p:cNvPr>
          <p:cNvSpPr txBox="1"/>
          <p:nvPr/>
        </p:nvSpPr>
        <p:spPr>
          <a:xfrm>
            <a:off x="9083776" y="2951303"/>
            <a:ext cx="15432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rgbClr val="008BFB"/>
                </a:solidFill>
                <a:latin typeface="SUIT Medium" pitchFamily="2" charset="-127"/>
                <a:ea typeface="SUIT Medium" pitchFamily="2" charset="-127"/>
              </a:rPr>
              <a:t>예측값과</a:t>
            </a:r>
            <a:r>
              <a:rPr lang="ko-KR" altLang="en-US" sz="1000" dirty="0">
                <a:solidFill>
                  <a:srgbClr val="008BFB"/>
                </a:solidFill>
                <a:latin typeface="SUIT Medium" pitchFamily="2" charset="-127"/>
                <a:ea typeface="SUIT Medium" pitchFamily="2" charset="-127"/>
              </a:rPr>
              <a:t> 음의 상관성</a:t>
            </a:r>
            <a:endParaRPr lang="ko-KR" altLang="en-US" sz="1000" dirty="0">
              <a:solidFill>
                <a:srgbClr val="008BFB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FA1FC5-A413-C2A7-5549-9F7323F038BC}"/>
              </a:ext>
            </a:extLst>
          </p:cNvPr>
          <p:cNvSpPr/>
          <p:nvPr/>
        </p:nvSpPr>
        <p:spPr>
          <a:xfrm flipV="1">
            <a:off x="772520" y="1509618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DC646-7415-1A66-6EFD-259F83700F48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해석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65DEA-EED7-8311-9ED7-1D7958AE5460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8C0A8-36FF-D133-F98A-7DAEFE14DF75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38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454DA-C041-1604-0655-311DB98E9AFA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624529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EC798F9-AF08-0619-A765-1A2B00EBB2B6}"/>
              </a:ext>
            </a:extLst>
          </p:cNvPr>
          <p:cNvSpPr txBox="1"/>
          <p:nvPr/>
        </p:nvSpPr>
        <p:spPr>
          <a:xfrm>
            <a:off x="752610" y="2337516"/>
            <a:ext cx="224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각 예측 별 특성의 영향력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FCB37-2A1A-9991-C6A0-B41A48BF80DF}"/>
              </a:ext>
            </a:extLst>
          </p:cNvPr>
          <p:cNvSpPr txBox="1"/>
          <p:nvPr/>
        </p:nvSpPr>
        <p:spPr>
          <a:xfrm>
            <a:off x="1140797" y="2736814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회원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ID : 42375130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630921F-4C48-697C-29E1-07D5D2E5CB9F}"/>
              </a:ext>
            </a:extLst>
          </p:cNvPr>
          <p:cNvSpPr/>
          <p:nvPr/>
        </p:nvSpPr>
        <p:spPr>
          <a:xfrm rot="5400000">
            <a:off x="1023717" y="2821813"/>
            <a:ext cx="178261" cy="137779"/>
          </a:xfrm>
          <a:prstGeom prst="triangle">
            <a:avLst>
              <a:gd name="adj" fmla="val 47378"/>
            </a:avLst>
          </a:prstGeom>
          <a:solidFill>
            <a:srgbClr val="8A27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4FA6E0-CB19-33E0-6131-491DACC7A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8A56481-497A-38D6-0831-8B14AA2FB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30AF95-7982-8074-AEB6-8055962A891E}"/>
              </a:ext>
            </a:extLst>
          </p:cNvPr>
          <p:cNvGrpSpPr/>
          <p:nvPr/>
        </p:nvGrpSpPr>
        <p:grpSpPr>
          <a:xfrm>
            <a:off x="5702587" y="3102507"/>
            <a:ext cx="6328631" cy="2790864"/>
            <a:chOff x="5852347" y="2892831"/>
            <a:chExt cx="6328631" cy="279086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89DC573-2F2E-876C-33A3-86007AA59444}"/>
                </a:ext>
              </a:extLst>
            </p:cNvPr>
            <p:cNvSpPr/>
            <p:nvPr/>
          </p:nvSpPr>
          <p:spPr>
            <a:xfrm>
              <a:off x="5871314" y="3244519"/>
              <a:ext cx="3711203" cy="857264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DB1FE5-E3A4-E566-0B70-43F6E0E7C6E0}"/>
                </a:ext>
              </a:extLst>
            </p:cNvPr>
            <p:cNvSpPr txBox="1"/>
            <p:nvPr/>
          </p:nvSpPr>
          <p:spPr>
            <a:xfrm>
              <a:off x="5935483" y="3411541"/>
              <a:ext cx="3565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last_fico_score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평균보다 낮은 최근 신용점수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dti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높은 총 부채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상환율</a:t>
              </a:r>
              <a:endParaRPr lang="ko-KR" altLang="en-US" sz="14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0FD3ED-94E1-18B4-9CF0-8A90E2BFEB31}"/>
                </a:ext>
              </a:extLst>
            </p:cNvPr>
            <p:cNvSpPr txBox="1"/>
            <p:nvPr/>
          </p:nvSpPr>
          <p:spPr>
            <a:xfrm>
              <a:off x="10180778" y="4227417"/>
              <a:ext cx="20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 w="0"/>
                  <a:solidFill>
                    <a:srgbClr val="EA0048"/>
                  </a:solidFill>
                  <a:latin typeface="SUIT Heavy" pitchFamily="2" charset="-127"/>
                  <a:ea typeface="SUIT Heavy" pitchFamily="2" charset="-127"/>
                </a:rPr>
                <a:t>Charged off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90B142F-860E-4B90-FA3E-6D44B6E13ABB}"/>
                </a:ext>
              </a:extLst>
            </p:cNvPr>
            <p:cNvGrpSpPr/>
            <p:nvPr/>
          </p:nvGrpSpPr>
          <p:grpSpPr>
            <a:xfrm>
              <a:off x="5856198" y="4826431"/>
              <a:ext cx="3711203" cy="857264"/>
              <a:chOff x="5565740" y="5009314"/>
              <a:chExt cx="3711203" cy="857264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2CB9637-CBC5-F944-ECC4-8FD21EC62425}"/>
                  </a:ext>
                </a:extLst>
              </p:cNvPr>
              <p:cNvSpPr/>
              <p:nvPr/>
            </p:nvSpPr>
            <p:spPr>
              <a:xfrm>
                <a:off x="5565740" y="5009314"/>
                <a:ext cx="3711203" cy="857264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298564-BF24-5BE8-FD8C-40EF89B5919A}"/>
                  </a:ext>
                </a:extLst>
              </p:cNvPr>
              <p:cNvSpPr txBox="1"/>
              <p:nvPr/>
            </p:nvSpPr>
            <p:spPr>
              <a:xfrm>
                <a:off x="5669331" y="5176336"/>
                <a:ext cx="3486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SUIT Medium" pitchFamily="2" charset="-127"/>
                    <a:ea typeface="SUIT Medium" pitchFamily="2" charset="-127"/>
                  </a:rPr>
                  <a:t>term : </a:t>
                </a:r>
                <a:r>
                  <a:rPr lang="ko-KR" altLang="en-US" sz="1400" dirty="0">
                    <a:latin typeface="SUIT Medium" pitchFamily="2" charset="-127"/>
                    <a:ea typeface="SUIT Medium" pitchFamily="2" charset="-127"/>
                  </a:rPr>
                  <a:t>짧은 대출기간</a:t>
                </a:r>
                <a:endParaRPr lang="en-US" altLang="ko-KR" sz="1400" dirty="0">
                  <a:latin typeface="SUIT Medium" pitchFamily="2" charset="-127"/>
                  <a:ea typeface="SUIT Medium" pitchFamily="2" charset="-127"/>
                </a:endParaRPr>
              </a:p>
              <a:p>
                <a:r>
                  <a:rPr lang="en-US" altLang="ko-KR" sz="1400" dirty="0">
                    <a:latin typeface="SUIT Medium" pitchFamily="2" charset="-127"/>
                    <a:ea typeface="SUIT Medium" pitchFamily="2" charset="-127"/>
                  </a:rPr>
                  <a:t>Installment : </a:t>
                </a:r>
                <a:r>
                  <a:rPr lang="ko-KR" altLang="en-US" sz="1400" dirty="0">
                    <a:latin typeface="SUIT Medium" pitchFamily="2" charset="-127"/>
                    <a:ea typeface="SUIT Medium" pitchFamily="2" charset="-127"/>
                  </a:rPr>
                  <a:t>낮은 월 상환금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392C5-14AC-1050-7952-1F4722A13E93}"/>
                </a:ext>
              </a:extLst>
            </p:cNvPr>
            <p:cNvSpPr txBox="1"/>
            <p:nvPr/>
          </p:nvSpPr>
          <p:spPr>
            <a:xfrm>
              <a:off x="5852347" y="289283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8BFB"/>
                  </a:solidFill>
                  <a:latin typeface="SUIT ExtraBold" pitchFamily="2" charset="-127"/>
                  <a:ea typeface="SUIT ExtraBold" pitchFamily="2" charset="-127"/>
                </a:rPr>
                <a:t>긍정적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 영향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C38EFBC-1F67-699C-3615-FCAED3051527}"/>
                </a:ext>
              </a:extLst>
            </p:cNvPr>
            <p:cNvCxnSpPr>
              <a:cxnSpLocks/>
              <a:stCxn id="26" idx="3"/>
              <a:endCxn id="18" idx="1"/>
            </p:cNvCxnSpPr>
            <p:nvPr/>
          </p:nvCxnSpPr>
          <p:spPr>
            <a:xfrm flipV="1">
              <a:off x="9567401" y="4458250"/>
              <a:ext cx="613377" cy="7968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04D9F0-5B38-04C5-5481-0C8430A1D532}"/>
                </a:ext>
              </a:extLst>
            </p:cNvPr>
            <p:cNvSpPr txBox="1"/>
            <p:nvPr/>
          </p:nvSpPr>
          <p:spPr>
            <a:xfrm>
              <a:off x="5895621" y="452042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FF0051"/>
                  </a:solidFill>
                  <a:latin typeface="SUIT ExtraBold" pitchFamily="2" charset="-127"/>
                  <a:ea typeface="SUIT ExtraBold" pitchFamily="2" charset="-127"/>
                </a:rPr>
                <a:t>부정적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 영향</a:t>
              </a:r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828743A-E39A-BB1A-4B26-1D764ED522E2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9432757" y="3882827"/>
            <a:ext cx="598261" cy="785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2DC84002-AE4C-3815-1A2F-C4A5E4C4CCFA}"/>
              </a:ext>
            </a:extLst>
          </p:cNvPr>
          <p:cNvSpPr txBox="1">
            <a:spLocks/>
          </p:cNvSpPr>
          <p:nvPr/>
        </p:nvSpPr>
        <p:spPr>
          <a:xfrm>
            <a:off x="737297" y="1708020"/>
            <a:ext cx="7300249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최근신용점수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가 예측에 큰 영향을 끼쳤다고 해석할 수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B028325-70F7-B5B9-9921-BBCDB3602B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5" t="1311" r="1"/>
          <a:stretch/>
        </p:blipFill>
        <p:spPr>
          <a:xfrm>
            <a:off x="841214" y="3100781"/>
            <a:ext cx="4481784" cy="31022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76961D-C0AF-E789-A542-B2E7D46A363A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5B049-DFA1-3F93-747B-99578954D111}"/>
              </a:ext>
            </a:extLst>
          </p:cNvPr>
          <p:cNvSpPr txBox="1"/>
          <p:nvPr/>
        </p:nvSpPr>
        <p:spPr>
          <a:xfrm>
            <a:off x="10568753" y="399054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예측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4A672C-9222-C415-29A2-4EC397E1A153}"/>
              </a:ext>
            </a:extLst>
          </p:cNvPr>
          <p:cNvSpPr/>
          <p:nvPr/>
        </p:nvSpPr>
        <p:spPr>
          <a:xfrm flipV="1">
            <a:off x="772520" y="1509618"/>
            <a:ext cx="25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F2B4A-725E-74D2-DC80-1566C10D26BF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예측 해석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E914B-46F9-CD6D-222D-AD3044DA3300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3BB2BB-8B48-7232-0171-85E271D87F8A}"/>
              </a:ext>
            </a:extLst>
          </p:cNvPr>
          <p:cNvSpPr txBox="1"/>
          <p:nvPr/>
        </p:nvSpPr>
        <p:spPr>
          <a:xfrm>
            <a:off x="11607197" y="6334150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39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CF2C4-B79B-EEC5-4919-F466BA8922CB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21193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60191E-13C8-DA1C-FFF5-1BE9EEA93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18371"/>
              </p:ext>
            </p:extLst>
          </p:nvPr>
        </p:nvGraphicFramePr>
        <p:xfrm>
          <a:off x="1851844" y="1768118"/>
          <a:ext cx="8945512" cy="4350384"/>
        </p:xfrm>
        <a:graphic>
          <a:graphicData uri="http://schemas.openxmlformats.org/drawingml/2006/table">
            <a:tbl>
              <a:tblPr firstRow="1" lastRow="1" bandRow="1">
                <a:tableStyleId>{5FD0F851-EC5A-4D38-B0AD-8093EC10F338}</a:tableStyleId>
              </a:tblPr>
              <a:tblGrid>
                <a:gridCol w="1954483">
                  <a:extLst>
                    <a:ext uri="{9D8B030D-6E8A-4147-A177-3AD203B41FA5}">
                      <a16:colId xmlns:a16="http://schemas.microsoft.com/office/drawing/2014/main" val="2514541118"/>
                    </a:ext>
                  </a:extLst>
                </a:gridCol>
                <a:gridCol w="5626181">
                  <a:extLst>
                    <a:ext uri="{9D8B030D-6E8A-4147-A177-3AD203B41FA5}">
                      <a16:colId xmlns:a16="http://schemas.microsoft.com/office/drawing/2014/main" val="524048946"/>
                    </a:ext>
                  </a:extLst>
                </a:gridCol>
                <a:gridCol w="1364848">
                  <a:extLst>
                    <a:ext uri="{9D8B030D-6E8A-4147-A177-3AD203B41FA5}">
                      <a16:colId xmlns:a16="http://schemas.microsoft.com/office/drawing/2014/main" val="1946161749"/>
                    </a:ext>
                  </a:extLst>
                </a:gridCol>
              </a:tblGrid>
              <a:tr h="496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수행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791068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2024.01.20~01.24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금융 데이터 이해 및 컬럼 리뷰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5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568819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2024.01.25~02.10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EDA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17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10670"/>
                  </a:ext>
                </a:extLst>
              </a:tr>
              <a:tr h="450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2024.02.10~02.23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데이터 </a:t>
                      </a:r>
                      <a:r>
                        <a:rPr lang="ko-KR" altLang="en-US" sz="1400" baseline="0" dirty="0" err="1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전처리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특성 엔지니어링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14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62593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2024.02.23~02.29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모델링 및 파라미터 튜닝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7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556137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2024.03.04~03.12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발표 자료 준비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8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8182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2024.03.04~03.15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대시보드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11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39381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2024.03.12~03.19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피드백 및 최종 수정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7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>
                    <a:solidFill>
                      <a:srgbClr val="E1D4F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136045"/>
                  </a:ext>
                </a:extLst>
              </a:tr>
              <a:tr h="486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2024.03.20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최종 발표회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63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24388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9BD545F-6C32-79F9-DA72-790E31A1BADE}"/>
              </a:ext>
            </a:extLst>
          </p:cNvPr>
          <p:cNvSpPr/>
          <p:nvPr/>
        </p:nvSpPr>
        <p:spPr>
          <a:xfrm>
            <a:off x="0" y="1"/>
            <a:ext cx="689811" cy="6858000"/>
          </a:xfrm>
          <a:prstGeom prst="rect">
            <a:avLst/>
          </a:prstGeom>
          <a:solidFill>
            <a:srgbClr val="A437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58207691-F38A-048D-D6CD-33B8FC092BA2}"/>
              </a:ext>
            </a:extLst>
          </p:cNvPr>
          <p:cNvSpPr/>
          <p:nvPr/>
        </p:nvSpPr>
        <p:spPr>
          <a:xfrm>
            <a:off x="344904" y="608431"/>
            <a:ext cx="3788945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AD215-B793-2461-8D9D-41B39FB073B7}"/>
              </a:ext>
            </a:extLst>
          </p:cNvPr>
          <p:cNvSpPr txBox="1"/>
          <p:nvPr/>
        </p:nvSpPr>
        <p:spPr>
          <a:xfrm>
            <a:off x="817320" y="614164"/>
            <a:ext cx="316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프로젝트 진행 일정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9F374-8C9F-FF17-DBD6-DDC5A089DD94}"/>
              </a:ext>
            </a:extLst>
          </p:cNvPr>
          <p:cNvSpPr txBox="1"/>
          <p:nvPr/>
        </p:nvSpPr>
        <p:spPr>
          <a:xfrm>
            <a:off x="11651883" y="6331515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E778BB-C9EE-99C8-FF48-64A41829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5FAED3-7C7E-5BD0-21F0-0D564BE91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E1CF5-C8F9-D612-04DF-E443B14065CD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20225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E711D95-CF45-8111-1B40-40246E71BCB7}"/>
              </a:ext>
            </a:extLst>
          </p:cNvPr>
          <p:cNvSpPr/>
          <p:nvPr/>
        </p:nvSpPr>
        <p:spPr>
          <a:xfrm>
            <a:off x="5712089" y="3454195"/>
            <a:ext cx="3565400" cy="85726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7424CA-143E-9A10-A013-57A2F3148078}"/>
              </a:ext>
            </a:extLst>
          </p:cNvPr>
          <p:cNvSpPr/>
          <p:nvPr/>
        </p:nvSpPr>
        <p:spPr>
          <a:xfrm>
            <a:off x="5696973" y="5036107"/>
            <a:ext cx="3565400" cy="857264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4F8EC-9F33-87A7-9D5B-EEEDC6E4287A}"/>
              </a:ext>
            </a:extLst>
          </p:cNvPr>
          <p:cNvSpPr txBox="1"/>
          <p:nvPr/>
        </p:nvSpPr>
        <p:spPr>
          <a:xfrm>
            <a:off x="1140797" y="273681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회원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ID : 10076060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9C46396-F627-2711-7DA0-8D4A88563D60}"/>
              </a:ext>
            </a:extLst>
          </p:cNvPr>
          <p:cNvSpPr/>
          <p:nvPr/>
        </p:nvSpPr>
        <p:spPr>
          <a:xfrm rot="5400000">
            <a:off x="1023717" y="2821813"/>
            <a:ext cx="178261" cy="137779"/>
          </a:xfrm>
          <a:prstGeom prst="triangle">
            <a:avLst>
              <a:gd name="adj" fmla="val 47378"/>
            </a:avLst>
          </a:prstGeom>
          <a:solidFill>
            <a:srgbClr val="8A27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D2DE3C-F681-CC65-C96B-215B38D0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C51DAD-400F-1D48-ACC7-0EAAADE51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6CF0C0F2-4F66-765E-92DE-477D008438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8021"/>
            <a:ext cx="10552988" cy="3693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평균적인 최근신용점수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로 인해 여러 특성들의 영향도가 높아짐을 확인할 수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i="0" dirty="0">
              <a:effectLst/>
              <a:latin typeface="SUIT Medium" pitchFamily="2" charset="-127"/>
              <a:ea typeface="SUIT Medium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041FF1-D9D2-0B10-F3A5-D3AAD96B68B3}"/>
              </a:ext>
            </a:extLst>
          </p:cNvPr>
          <p:cNvGrpSpPr/>
          <p:nvPr/>
        </p:nvGrpSpPr>
        <p:grpSpPr>
          <a:xfrm>
            <a:off x="5698041" y="3107647"/>
            <a:ext cx="6029563" cy="2622157"/>
            <a:chOff x="5820263" y="2892831"/>
            <a:chExt cx="6029563" cy="26221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EAE0F-627A-ADA5-E3D7-4008CA212E33}"/>
                </a:ext>
              </a:extLst>
            </p:cNvPr>
            <p:cNvSpPr txBox="1"/>
            <p:nvPr/>
          </p:nvSpPr>
          <p:spPr>
            <a:xfrm>
              <a:off x="5918492" y="338241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last_fico_score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평균적인 최근 신용점수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dti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낮은 총 부채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상환율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1B479A-0216-54E8-EAF0-EDB4AFF9AC05}"/>
                </a:ext>
              </a:extLst>
            </p:cNvPr>
            <p:cNvSpPr txBox="1"/>
            <p:nvPr/>
          </p:nvSpPr>
          <p:spPr>
            <a:xfrm>
              <a:off x="10180779" y="4227417"/>
              <a:ext cx="1669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8BFB"/>
                  </a:solidFill>
                  <a:latin typeface="SUIT Heavy" pitchFamily="2" charset="-127"/>
                  <a:ea typeface="SUIT Heavy" pitchFamily="2" charset="-127"/>
                </a:rPr>
                <a:t>Fully paid</a:t>
              </a:r>
              <a:endParaRPr lang="ko-KR" altLang="en-US" sz="2400" dirty="0">
                <a:solidFill>
                  <a:srgbClr val="008BFB"/>
                </a:solidFill>
                <a:latin typeface="SUIT Heavy" pitchFamily="2" charset="-127"/>
                <a:ea typeface="SUIT Heavy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38BBEA-8BAB-2C84-F889-2E785DB0EFCD}"/>
                </a:ext>
              </a:extLst>
            </p:cNvPr>
            <p:cNvSpPr txBox="1"/>
            <p:nvPr/>
          </p:nvSpPr>
          <p:spPr>
            <a:xfrm>
              <a:off x="5913155" y="4991768"/>
              <a:ext cx="34865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term 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긴 대출기간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r>
                <a:rPr lang="en-US" altLang="ko-KR" sz="1400" dirty="0" err="1">
                  <a:latin typeface="SUIT Medium" pitchFamily="2" charset="-127"/>
                  <a:ea typeface="SUIT Medium" pitchFamily="2" charset="-127"/>
                </a:rPr>
                <a:t>revol_util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: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높은 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리볼빙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 사용률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AAEC4C-3F87-19E8-A180-67CDAF0372E8}"/>
                </a:ext>
              </a:extLst>
            </p:cNvPr>
            <p:cNvSpPr txBox="1"/>
            <p:nvPr/>
          </p:nvSpPr>
          <p:spPr>
            <a:xfrm>
              <a:off x="5820263" y="2892831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8BFB"/>
                  </a:solidFill>
                  <a:latin typeface="SUIT ExtraBold" pitchFamily="2" charset="-127"/>
                  <a:ea typeface="SUIT ExtraBold" pitchFamily="2" charset="-127"/>
                </a:rPr>
                <a:t>긍정적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 영향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70A8AD7-F568-7CC9-C7E5-5798469E09D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9421599" y="4458250"/>
              <a:ext cx="759180" cy="7968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3B4AD0-E2C9-B638-33AF-C3AB9600D84F}"/>
                </a:ext>
              </a:extLst>
            </p:cNvPr>
            <p:cNvSpPr txBox="1"/>
            <p:nvPr/>
          </p:nvSpPr>
          <p:spPr>
            <a:xfrm>
              <a:off x="5863537" y="4520424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EA0048"/>
                  </a:solidFill>
                  <a:latin typeface="SUIT ExtraBold" pitchFamily="2" charset="-127"/>
                  <a:ea typeface="SUIT ExtraBold" pitchFamily="2" charset="-127"/>
                </a:rPr>
                <a:t>부정적</a:t>
              </a:r>
              <a:r>
                <a:rPr lang="ko-KR" altLang="en-US" sz="1400" dirty="0">
                  <a:latin typeface="SUIT ExtraBold" pitchFamily="2" charset="-127"/>
                  <a:ea typeface="SUIT ExtraBold" pitchFamily="2" charset="-127"/>
                </a:rPr>
                <a:t> 영향</a:t>
              </a:r>
            </a:p>
          </p:txBody>
        </p:sp>
      </p:grp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C76188C-50B3-B26B-8617-9042335A40B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314493" y="3858838"/>
            <a:ext cx="744064" cy="8142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3348DB-0956-8CCF-4761-F7F54412F69A}"/>
              </a:ext>
            </a:extLst>
          </p:cNvPr>
          <p:cNvSpPr txBox="1"/>
          <p:nvPr/>
        </p:nvSpPr>
        <p:spPr>
          <a:xfrm>
            <a:off x="10489549" y="399054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예측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0DAEC-FDF4-9B69-D89D-1776A345E006}"/>
              </a:ext>
            </a:extLst>
          </p:cNvPr>
          <p:cNvSpPr txBox="1"/>
          <p:nvPr/>
        </p:nvSpPr>
        <p:spPr>
          <a:xfrm>
            <a:off x="752610" y="2337516"/>
            <a:ext cx="224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각 예측 별 특성의 영향력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E200A-D497-8D4B-DEF0-EEEA7CE66E7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70" t="1633"/>
          <a:stretch/>
        </p:blipFill>
        <p:spPr>
          <a:xfrm>
            <a:off x="849033" y="3087943"/>
            <a:ext cx="4474800" cy="322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F97D4-24A2-DAF6-3075-1721D47A8531}"/>
              </a:ext>
            </a:extLst>
          </p:cNvPr>
          <p:cNvSpPr/>
          <p:nvPr/>
        </p:nvSpPr>
        <p:spPr>
          <a:xfrm flipV="1">
            <a:off x="772520" y="1509618"/>
            <a:ext cx="25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B1E66-4693-AD9D-09A9-E1D2F9368BC1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예측 해석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99958-AEAF-F099-1C21-576A5E68A12A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6B39F-0777-76DA-19E8-6DD23BD7454B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40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97C30-96E5-6D06-4D20-E299856D04C8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147899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CF3843-072A-7DA1-AF7F-CFAA81ABF01D}"/>
              </a:ext>
            </a:extLst>
          </p:cNvPr>
          <p:cNvSpPr txBox="1"/>
          <p:nvPr/>
        </p:nvSpPr>
        <p:spPr>
          <a:xfrm>
            <a:off x="2183257" y="2765106"/>
            <a:ext cx="273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&gt;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거주지역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600" dirty="0" err="1">
                <a:latin typeface="SUIT Medium" pitchFamily="2" charset="-127"/>
                <a:ea typeface="SUIT Medium" pitchFamily="2" charset="-127"/>
              </a:rPr>
              <a:t>addr_state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)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제거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3091B-A226-5A44-90D1-4D1C61AA7427}"/>
              </a:ext>
            </a:extLst>
          </p:cNvPr>
          <p:cNvSpPr txBox="1"/>
          <p:nvPr/>
        </p:nvSpPr>
        <p:spPr>
          <a:xfrm>
            <a:off x="2340494" y="2420419"/>
            <a:ext cx="24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특성 중요도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= 0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인 특성 제거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5AB49-BDC6-3A10-F6D2-290C4E5C0A82}"/>
              </a:ext>
            </a:extLst>
          </p:cNvPr>
          <p:cNvSpPr txBox="1"/>
          <p:nvPr/>
        </p:nvSpPr>
        <p:spPr>
          <a:xfrm>
            <a:off x="8270524" y="2457097"/>
            <a:ext cx="220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특성 별 제거 후 성능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70A1B-8A14-23D5-A79B-FF098B9AC5C9}"/>
              </a:ext>
            </a:extLst>
          </p:cNvPr>
          <p:cNvSpPr txBox="1"/>
          <p:nvPr/>
        </p:nvSpPr>
        <p:spPr>
          <a:xfrm>
            <a:off x="4252609" y="5835503"/>
            <a:ext cx="368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8B20504-63D4-148D-19D2-2D8867ED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ED193B-4AAC-CD92-FA39-2CF1AE69A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B4E93C27-F22E-5916-0206-55898907DED3}"/>
              </a:ext>
            </a:extLst>
          </p:cNvPr>
          <p:cNvSpPr txBox="1">
            <a:spLocks/>
          </p:cNvSpPr>
          <p:nvPr/>
        </p:nvSpPr>
        <p:spPr>
          <a:xfrm>
            <a:off x="737298" y="1708019"/>
            <a:ext cx="1027734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특성 중요도가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0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인 특성 제거 후 평가지표를 확인한 결과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평가지표에 영향이 없음을 확인했습니다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B9AE-098A-AE33-65C1-519235120C23}"/>
              </a:ext>
            </a:extLst>
          </p:cNvPr>
          <p:cNvSpPr txBox="1"/>
          <p:nvPr/>
        </p:nvSpPr>
        <p:spPr>
          <a:xfrm>
            <a:off x="7282348" y="4906403"/>
            <a:ext cx="418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특성중요도가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0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인 특성 제거 후 훈련을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진행해도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평가지표에 영향이 없습니다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91F1A-AC51-B282-B6AC-6FB8D4A4EC16}"/>
              </a:ext>
            </a:extLst>
          </p:cNvPr>
          <p:cNvSpPr txBox="1"/>
          <p:nvPr/>
        </p:nvSpPr>
        <p:spPr>
          <a:xfrm>
            <a:off x="6754326" y="5765522"/>
            <a:ext cx="5237332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계산비용 절감 및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모델 간소화를 위해 제거하기로 결정했습니다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41C4D6-8465-8509-FA97-45F680AEE426}"/>
              </a:ext>
            </a:extLst>
          </p:cNvPr>
          <p:cNvSpPr/>
          <p:nvPr/>
        </p:nvSpPr>
        <p:spPr>
          <a:xfrm>
            <a:off x="4653887" y="818866"/>
            <a:ext cx="1869743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F35995-7741-2935-F4DF-077044B7E691}"/>
              </a:ext>
            </a:extLst>
          </p:cNvPr>
          <p:cNvSpPr txBox="1"/>
          <p:nvPr/>
        </p:nvSpPr>
        <p:spPr>
          <a:xfrm>
            <a:off x="983404" y="5614863"/>
            <a:ext cx="5327467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주별 미상환 비율의 차이는 있지만 모델 예측에 가장 큰 영향을 미치는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최근 신용점수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의 주별 차이가 미미한 것으로 보입니다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87C70A-BFFC-4675-FD58-227A6FF7F71B}"/>
              </a:ext>
            </a:extLst>
          </p:cNvPr>
          <p:cNvGrpSpPr/>
          <p:nvPr/>
        </p:nvGrpSpPr>
        <p:grpSpPr>
          <a:xfrm>
            <a:off x="830468" y="3278602"/>
            <a:ext cx="6831248" cy="2121027"/>
            <a:chOff x="277819" y="3318155"/>
            <a:chExt cx="5947426" cy="184661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1034A1E-E093-3076-E5CD-F9AFBE715946}"/>
                </a:ext>
              </a:extLst>
            </p:cNvPr>
            <p:cNvGrpSpPr/>
            <p:nvPr/>
          </p:nvGrpSpPr>
          <p:grpSpPr>
            <a:xfrm>
              <a:off x="368317" y="3533293"/>
              <a:ext cx="5856928" cy="1631472"/>
              <a:chOff x="461138" y="3155789"/>
              <a:chExt cx="5856928" cy="163147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5F80CA-4998-8861-80E0-C9136FCDC84A}"/>
                  </a:ext>
                </a:extLst>
              </p:cNvPr>
              <p:cNvSpPr txBox="1"/>
              <p:nvPr/>
            </p:nvSpPr>
            <p:spPr>
              <a:xfrm>
                <a:off x="461138" y="3155790"/>
                <a:ext cx="3428816" cy="200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latin typeface="SUIT Medium" pitchFamily="2" charset="-127"/>
                    <a:ea typeface="SUIT Medium" pitchFamily="2" charset="-127"/>
                  </a:rPr>
                  <a:t>그림 </a:t>
                </a:r>
                <a:r>
                  <a:rPr lang="en-US" altLang="ko-KR" sz="900" dirty="0">
                    <a:latin typeface="SUIT Medium" pitchFamily="2" charset="-127"/>
                    <a:ea typeface="SUIT Medium" pitchFamily="2" charset="-127"/>
                  </a:rPr>
                  <a:t>1. </a:t>
                </a:r>
                <a:r>
                  <a:rPr lang="ko-KR" altLang="en-US" sz="900" dirty="0">
                    <a:latin typeface="SUIT Medium" pitchFamily="2" charset="-127"/>
                    <a:ea typeface="SUIT Medium" pitchFamily="2" charset="-127"/>
                  </a:rPr>
                  <a:t>주별 미상환 비율 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12CCF14-8CD1-9388-4FE6-8F2A1A06EE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896" t="2770" r="7766" b="19327"/>
              <a:stretch/>
            </p:blipFill>
            <p:spPr>
              <a:xfrm>
                <a:off x="503789" y="3400236"/>
                <a:ext cx="2159714" cy="1369811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6A93EB8-9C86-88BB-461A-302277F9F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6465"/>
              <a:stretch/>
            </p:blipFill>
            <p:spPr>
              <a:xfrm>
                <a:off x="2767774" y="3417450"/>
                <a:ext cx="2244361" cy="1369811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44B1C9-8DCD-23DB-EB87-5F9C13C913D3}"/>
                  </a:ext>
                </a:extLst>
              </p:cNvPr>
              <p:cNvSpPr txBox="1"/>
              <p:nvPr/>
            </p:nvSpPr>
            <p:spPr>
              <a:xfrm>
                <a:off x="2767774" y="3155789"/>
                <a:ext cx="3550292" cy="200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latin typeface="SUIT Medium" pitchFamily="2" charset="-127"/>
                    <a:ea typeface="SUIT Medium" pitchFamily="2" charset="-127"/>
                  </a:rPr>
                  <a:t>그림</a:t>
                </a:r>
                <a:r>
                  <a:rPr lang="en-US" altLang="ko-KR" sz="900" dirty="0">
                    <a:latin typeface="SUIT Medium" pitchFamily="2" charset="-127"/>
                    <a:ea typeface="SUIT Medium" pitchFamily="2" charset="-127"/>
                  </a:rPr>
                  <a:t> 2. </a:t>
                </a:r>
                <a:r>
                  <a:rPr lang="ko-KR" altLang="en-US" sz="900" dirty="0">
                    <a:latin typeface="SUIT Medium" pitchFamily="2" charset="-127"/>
                    <a:ea typeface="SUIT Medium" pitchFamily="2" charset="-127"/>
                  </a:rPr>
                  <a:t>주별 최근 신용점수 평균 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0A591E-AD68-F996-6F87-1355529194BD}"/>
                </a:ext>
              </a:extLst>
            </p:cNvPr>
            <p:cNvSpPr txBox="1"/>
            <p:nvPr/>
          </p:nvSpPr>
          <p:spPr>
            <a:xfrm>
              <a:off x="277819" y="3318155"/>
              <a:ext cx="2751464" cy="24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SUIT ExtraBold" pitchFamily="2" charset="-127"/>
                  <a:ea typeface="SUIT ExtraBold" pitchFamily="2" charset="-127"/>
                </a:rPr>
                <a:t>거주지역</a:t>
              </a:r>
              <a:r>
                <a:rPr lang="en-US" altLang="ko-KR" sz="1200" dirty="0">
                  <a:latin typeface="SUIT ExtraBold" pitchFamily="2" charset="-127"/>
                  <a:ea typeface="SUIT ExtraBold" pitchFamily="2" charset="-127"/>
                </a:rPr>
                <a:t>(</a:t>
              </a:r>
              <a:r>
                <a:rPr lang="en-US" altLang="ko-KR" sz="1200" dirty="0" err="1">
                  <a:latin typeface="SUIT ExtraBold" pitchFamily="2" charset="-127"/>
                  <a:ea typeface="SUIT ExtraBold" pitchFamily="2" charset="-127"/>
                </a:rPr>
                <a:t>addr_state</a:t>
              </a:r>
              <a:r>
                <a:rPr lang="en-US" altLang="ko-KR" sz="1200" dirty="0">
                  <a:latin typeface="SUIT ExtraBold" pitchFamily="2" charset="-127"/>
                  <a:ea typeface="SUIT ExtraBold" pitchFamily="2" charset="-127"/>
                </a:rPr>
                <a:t>) </a:t>
              </a:r>
              <a:r>
                <a:rPr lang="ko-KR" altLang="en-US" sz="1200" dirty="0">
                  <a:latin typeface="SUIT ExtraBold" pitchFamily="2" charset="-127"/>
                  <a:ea typeface="SUIT ExtraBold" pitchFamily="2" charset="-127"/>
                </a:rPr>
                <a:t>지도시각화 분석</a:t>
              </a: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63C268C-7FD1-3508-C32D-D208CDC69B01}"/>
              </a:ext>
            </a:extLst>
          </p:cNvPr>
          <p:cNvGraphicFramePr>
            <a:graphicFrameLocks noGrp="1"/>
          </p:cNvGraphicFramePr>
          <p:nvPr/>
        </p:nvGraphicFramePr>
        <p:xfrm>
          <a:off x="7441545" y="3413310"/>
          <a:ext cx="3862895" cy="12384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34278">
                  <a:extLst>
                    <a:ext uri="{9D8B030D-6E8A-4147-A177-3AD203B41FA5}">
                      <a16:colId xmlns:a16="http://schemas.microsoft.com/office/drawing/2014/main" val="1273386325"/>
                    </a:ext>
                  </a:extLst>
                </a:gridCol>
                <a:gridCol w="1336270">
                  <a:extLst>
                    <a:ext uri="{9D8B030D-6E8A-4147-A177-3AD203B41FA5}">
                      <a16:colId xmlns:a16="http://schemas.microsoft.com/office/drawing/2014/main" val="1138228242"/>
                    </a:ext>
                  </a:extLst>
                </a:gridCol>
                <a:gridCol w="1192347">
                  <a:extLst>
                    <a:ext uri="{9D8B030D-6E8A-4147-A177-3AD203B41FA5}">
                      <a16:colId xmlns:a16="http://schemas.microsoft.com/office/drawing/2014/main" val="4223438696"/>
                    </a:ext>
                  </a:extLst>
                </a:gridCol>
              </a:tblGrid>
              <a:tr h="382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Model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6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ROC-AUC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6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Recall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03255"/>
                  </a:ext>
                </a:extLst>
              </a:tr>
              <a:tr h="4281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SUIT ExtraBold" pitchFamily="2" charset="-127"/>
                          <a:ea typeface="SUIT ExtraBold" pitchFamily="2" charset="-127"/>
                        </a:rPr>
                        <a:t>특성 제거 전</a:t>
                      </a: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0.9462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678809"/>
                  </a:ext>
                </a:extLst>
              </a:tr>
              <a:tr h="4281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SUIT ExtraBold" pitchFamily="2" charset="-127"/>
                          <a:ea typeface="SUIT ExtraBold" pitchFamily="2" charset="-127"/>
                        </a:rPr>
                        <a:t>특성 제거 후</a:t>
                      </a: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0.9462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0.9110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109127" marR="109127" marT="54564" marB="5456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45661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9C4F1CB2-596A-77FB-43AD-36C7423B2A6E}"/>
              </a:ext>
            </a:extLst>
          </p:cNvPr>
          <p:cNvSpPr txBox="1"/>
          <p:nvPr/>
        </p:nvSpPr>
        <p:spPr>
          <a:xfrm>
            <a:off x="7537583" y="2797594"/>
            <a:ext cx="3670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&gt;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교차 검증의 검증세트 평균 평가지표 비교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42C601-A688-9EE9-3D16-6CB29C58088E}"/>
              </a:ext>
            </a:extLst>
          </p:cNvPr>
          <p:cNvSpPr/>
          <p:nvPr/>
        </p:nvSpPr>
        <p:spPr>
          <a:xfrm flipV="1">
            <a:off x="772520" y="1509618"/>
            <a:ext cx="21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E727D-9CF8-2DF5-AB8A-E8523A6E02CE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55CED8-206E-A48F-1374-E6DA32270F4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A2F1F-E7B5-1616-C68A-7CB79B0219B1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41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50A8A-E582-82A9-AEC4-1D68AAC808A9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012305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A62B79C3-4B65-E0CD-C23E-C29CD3657E8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8020"/>
            <a:ext cx="11288133" cy="3693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앙상블 모델과의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benchmark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비교를 통해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,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Decision Tree</a:t>
            </a:r>
            <a:r>
              <a:rPr kumimoji="0" lang="ko-KR" altLang="en-US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rPr>
              <a:t>의 성능이 뒤떨어지지 않는다는 것을 확인했습니다</a:t>
            </a:r>
            <a:r>
              <a:rPr kumimoji="0" lang="en-US" altLang="ko-KR" sz="16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i="0" dirty="0">
              <a:effectLst/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2493A-3A91-A737-EAAC-EEE7F5B7010C}"/>
              </a:ext>
            </a:extLst>
          </p:cNvPr>
          <p:cNvSpPr txBox="1"/>
          <p:nvPr/>
        </p:nvSpPr>
        <p:spPr>
          <a:xfrm>
            <a:off x="6433734" y="5796151"/>
            <a:ext cx="226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D8C6F0"/>
                </a:highlight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400" dirty="0">
              <a:highlight>
                <a:srgbClr val="D8C6F0"/>
              </a:highlight>
              <a:latin typeface="SUIT ExtraBold" pitchFamily="2" charset="-127"/>
              <a:ea typeface="SUIT ExtraBold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597A526-8638-0F48-EB3F-C83D5A8D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AC53BB-B22C-69DC-F6EA-717FD35AF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5778AE-78B6-5C61-79A8-D3C47CC5F6C8}"/>
              </a:ext>
            </a:extLst>
          </p:cNvPr>
          <p:cNvSpPr txBox="1"/>
          <p:nvPr/>
        </p:nvSpPr>
        <p:spPr>
          <a:xfrm>
            <a:off x="7084168" y="4045857"/>
            <a:ext cx="4871848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여러 앙상블 모델과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Decision Tree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를 비교했을 때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ROC-AUC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기준 모두 약 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0.95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정도로 </a:t>
            </a:r>
            <a:r>
              <a:rPr lang="ko-KR" altLang="en-US" sz="1400" dirty="0">
                <a:highlight>
                  <a:srgbClr val="ECE4F8"/>
                </a:highlight>
                <a:latin typeface="SUIT ExtraBold" pitchFamily="2" charset="-127"/>
                <a:ea typeface="SUIT ExtraBold" pitchFamily="2" charset="-127"/>
              </a:rPr>
              <a:t>큰 성능의 차이가 없습니다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A003D32-EE06-A47A-0A83-AF5E7859C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3280"/>
              </p:ext>
            </p:extLst>
          </p:nvPr>
        </p:nvGraphicFramePr>
        <p:xfrm>
          <a:off x="838200" y="2494563"/>
          <a:ext cx="5708706" cy="33641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70080">
                  <a:extLst>
                    <a:ext uri="{9D8B030D-6E8A-4147-A177-3AD203B41FA5}">
                      <a16:colId xmlns:a16="http://schemas.microsoft.com/office/drawing/2014/main" val="2319924760"/>
                    </a:ext>
                  </a:extLst>
                </a:gridCol>
                <a:gridCol w="1358156">
                  <a:extLst>
                    <a:ext uri="{9D8B030D-6E8A-4147-A177-3AD203B41FA5}">
                      <a16:colId xmlns:a16="http://schemas.microsoft.com/office/drawing/2014/main" val="1673280357"/>
                    </a:ext>
                  </a:extLst>
                </a:gridCol>
                <a:gridCol w="1640234">
                  <a:extLst>
                    <a:ext uri="{9D8B030D-6E8A-4147-A177-3AD203B41FA5}">
                      <a16:colId xmlns:a16="http://schemas.microsoft.com/office/drawing/2014/main" val="1035041773"/>
                    </a:ext>
                  </a:extLst>
                </a:gridCol>
                <a:gridCol w="1640236">
                  <a:extLst>
                    <a:ext uri="{9D8B030D-6E8A-4147-A177-3AD203B41FA5}">
                      <a16:colId xmlns:a16="http://schemas.microsoft.com/office/drawing/2014/main" val="1610769443"/>
                    </a:ext>
                  </a:extLst>
                </a:gridCol>
              </a:tblGrid>
              <a:tr h="31847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Model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7B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ExtraBold" pitchFamily="2" charset="-127"/>
                          <a:ea typeface="SUIT ExtraBold" pitchFamily="2" charset="-127"/>
                        </a:rPr>
                        <a:t>ROC-AUC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7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ExtraBold" pitchFamily="2" charset="-127"/>
                          <a:ea typeface="SUIT ExtraBold" pitchFamily="2" charset="-127"/>
                        </a:rPr>
                        <a:t>Recall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2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01518"/>
                  </a:ext>
                </a:extLst>
              </a:tr>
              <a:tr h="318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선정 모델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Decision Tree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0.9462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SUIT Medium" pitchFamily="2" charset="-127"/>
                          <a:ea typeface="SUIT Medium" pitchFamily="2" charset="-127"/>
                        </a:rPr>
                        <a:t>0.9110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5230"/>
                  </a:ext>
                </a:extLst>
              </a:tr>
              <a:tr h="34089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SUIT ExtraBold" pitchFamily="2" charset="-127"/>
                          <a:ea typeface="SUIT ExtraBold" pitchFamily="2" charset="-127"/>
                        </a:rPr>
                        <a:t>앙상블 </a:t>
                      </a:r>
                      <a:endParaRPr lang="en-US" altLang="ko-KR" sz="1400" b="0" dirty="0">
                        <a:latin typeface="SUIT ExtraBold" pitchFamily="2" charset="-127"/>
                        <a:ea typeface="SUIT Extra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SUIT ExtraBold" pitchFamily="2" charset="-127"/>
                          <a:ea typeface="SUIT ExtraBold" pitchFamily="2" charset="-127"/>
                        </a:rPr>
                        <a:t>모델</a:t>
                      </a: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SUIT Medium" pitchFamily="2" charset="-127"/>
                          <a:ea typeface="SUIT Medium" pitchFamily="2" charset="-127"/>
                        </a:rPr>
                        <a:t>Ada Boost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0.9495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0.9118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06021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Bagging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0.9484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0.9152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99477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UIT Medium" pitchFamily="2" charset="-127"/>
                          <a:ea typeface="SUIT Medium" pitchFamily="2" charset="-127"/>
                          <a:cs typeface="+mn-cs"/>
                        </a:rPr>
                        <a:t>CatBoost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UIT Medium" pitchFamily="2" charset="-127"/>
                        <a:ea typeface="SUIT Medium" pitchFamily="2" charset="-127"/>
                        <a:cs typeface="+mn-cs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0.9514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0.9136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36457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LGBM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0.9506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0.9141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708627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XGB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0.9503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0.9128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49722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GBM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0.9494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0.9142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1637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ET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0.9471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0.9072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327549"/>
                  </a:ext>
                </a:extLst>
              </a:tr>
              <a:tr h="340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SUIT Medium" pitchFamily="2" charset="-127"/>
                          <a:ea typeface="SUIT Medium" pitchFamily="2" charset="-127"/>
                        </a:rPr>
                        <a:t>RF</a:t>
                      </a:r>
                      <a:endParaRPr lang="ko-KR" altLang="en-US" sz="1400" b="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marL="85029" marR="85029" marT="42515" marB="42515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0.9469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SUIT Medium" pitchFamily="2" charset="-127"/>
                          <a:ea typeface="SUIT Medium" pitchFamily="2" charset="-127"/>
                        </a:rPr>
                        <a:t>0.9116</a:t>
                      </a:r>
                      <a:endParaRPr lang="ko-KR" altLang="en-US" sz="1400" dirty="0">
                        <a:latin typeface="SUIT Medium" pitchFamily="2" charset="-127"/>
                        <a:ea typeface="SUIT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74756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76D706F1-2028-C197-AFB6-7F4614A87315}"/>
              </a:ext>
            </a:extLst>
          </p:cNvPr>
          <p:cNvSpPr txBox="1"/>
          <p:nvPr/>
        </p:nvSpPr>
        <p:spPr>
          <a:xfrm>
            <a:off x="7864183" y="2679611"/>
            <a:ext cx="3311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u="sng" dirty="0">
                <a:latin typeface="SUIT ExtraBold" pitchFamily="2" charset="-127"/>
                <a:ea typeface="SUIT ExtraBold" pitchFamily="2" charset="-127"/>
              </a:rPr>
              <a:t>최종 모델 </a:t>
            </a:r>
            <a:r>
              <a:rPr lang="en-US" altLang="ko-KR" sz="1600" u="sng" dirty="0">
                <a:latin typeface="SUIT ExtraBold" pitchFamily="2" charset="-127"/>
                <a:ea typeface="SUIT ExtraBold" pitchFamily="2" charset="-127"/>
              </a:rPr>
              <a:t>: Decision Tree </a:t>
            </a:r>
            <a:r>
              <a:rPr kumimoji="0" lang="ko-KR" alt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</a:rPr>
              <a:t>로 선정</a:t>
            </a:r>
            <a:r>
              <a:rPr lang="en-US" altLang="ko-KR" sz="1600" u="sng" dirty="0">
                <a:latin typeface="SUIT ExtraBold" pitchFamily="2" charset="-127"/>
                <a:ea typeface="SUIT ExtraBold" pitchFamily="2" charset="-127"/>
              </a:rPr>
              <a:t> </a:t>
            </a:r>
            <a:endParaRPr lang="ko-KR" altLang="en-US" sz="1600" u="sng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237608-5A9F-6396-EEBF-0B015B644813}"/>
              </a:ext>
            </a:extLst>
          </p:cNvPr>
          <p:cNvSpPr/>
          <p:nvPr/>
        </p:nvSpPr>
        <p:spPr>
          <a:xfrm flipV="1">
            <a:off x="811308" y="1509500"/>
            <a:ext cx="4500000" cy="45901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445701-3F3E-3F7C-20F7-1CC208B3B3C3}"/>
              </a:ext>
            </a:extLst>
          </p:cNvPr>
          <p:cNvSpPr/>
          <p:nvPr/>
        </p:nvSpPr>
        <p:spPr>
          <a:xfrm>
            <a:off x="824755" y="2830424"/>
            <a:ext cx="5735596" cy="290266"/>
          </a:xfrm>
          <a:prstGeom prst="rect">
            <a:avLst/>
          </a:prstGeom>
          <a:solidFill>
            <a:srgbClr val="FFFF00">
              <a:alpha val="9000"/>
            </a:srgbClr>
          </a:solidFill>
          <a:ln w="28575">
            <a:solidFill>
              <a:srgbClr val="972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845BD-1267-0E8F-0864-12B6ECBE392D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모델 비교 및 최종 모델 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B121A-BEBC-8555-40B5-B24A1CD80A8B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85DB6-80EA-1914-CA9F-ABA5F96D71D1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1FDCD-B908-B3AA-9873-20DA53E04030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179528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3DCC3F35-1282-7CC4-78E3-E6B2746EA3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3085" y="1708019"/>
            <a:ext cx="5992099" cy="3693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600" i="0" dirty="0">
                <a:effectLst/>
                <a:latin typeface="SUIT Medium" pitchFamily="2" charset="-127"/>
                <a:ea typeface="SUIT Medium" pitchFamily="2" charset="-127"/>
              </a:rPr>
              <a:t>최종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Test  set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의</a:t>
            </a:r>
            <a:r>
              <a:rPr lang="ko-KR" altLang="en-US" sz="1600" i="0" dirty="0">
                <a:effectLst/>
                <a:latin typeface="SUIT Medium" pitchFamily="2" charset="-127"/>
                <a:ea typeface="SUIT Medium" pitchFamily="2" charset="-127"/>
              </a:rPr>
              <a:t> 평가지표를 확인했습니다</a:t>
            </a:r>
            <a:r>
              <a:rPr lang="en-US" altLang="ko-KR" sz="1600" i="0" dirty="0">
                <a:effectLst/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i="0" dirty="0">
              <a:effectLst/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CC548-7D64-F1D8-123F-FACE2EC1A283}"/>
              </a:ext>
            </a:extLst>
          </p:cNvPr>
          <p:cNvSpPr txBox="1"/>
          <p:nvPr/>
        </p:nvSpPr>
        <p:spPr>
          <a:xfrm>
            <a:off x="6627399" y="5220007"/>
            <a:ext cx="469627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최종모델 성능이 약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0.95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로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TPR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 높고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FPR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 낮은 정확한 예측 수행 능력을 확인할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AP(Average Precision)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가 약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0.8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로 불균형한 데이터 셋을 잘 예측했다는 것을 확인할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D7237E-E9F7-EDF9-32FE-A62A1C7EE4CC}"/>
              </a:ext>
            </a:extLst>
          </p:cNvPr>
          <p:cNvSpPr txBox="1"/>
          <p:nvPr/>
        </p:nvSpPr>
        <p:spPr>
          <a:xfrm>
            <a:off x="965261" y="2582365"/>
            <a:ext cx="433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최종 모델의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Test set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평가지표 비교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95BE7A3-3659-192E-7609-61728CC20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12467"/>
              </p:ext>
            </p:extLst>
          </p:nvPr>
        </p:nvGraphicFramePr>
        <p:xfrm>
          <a:off x="1164473" y="3627978"/>
          <a:ext cx="3932955" cy="11996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0985">
                  <a:extLst>
                    <a:ext uri="{9D8B030D-6E8A-4147-A177-3AD203B41FA5}">
                      <a16:colId xmlns:a16="http://schemas.microsoft.com/office/drawing/2014/main" val="2825136684"/>
                    </a:ext>
                  </a:extLst>
                </a:gridCol>
                <a:gridCol w="1310985">
                  <a:extLst>
                    <a:ext uri="{9D8B030D-6E8A-4147-A177-3AD203B41FA5}">
                      <a16:colId xmlns:a16="http://schemas.microsoft.com/office/drawing/2014/main" val="2949674054"/>
                    </a:ext>
                  </a:extLst>
                </a:gridCol>
                <a:gridCol w="1310985">
                  <a:extLst>
                    <a:ext uri="{9D8B030D-6E8A-4147-A177-3AD203B41FA5}">
                      <a16:colId xmlns:a16="http://schemas.microsoft.com/office/drawing/2014/main" val="1848327208"/>
                    </a:ext>
                  </a:extLst>
                </a:gridCol>
              </a:tblGrid>
              <a:tr h="24385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A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ROC-AUC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A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Recall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51629"/>
                  </a:ext>
                </a:extLst>
              </a:tr>
              <a:tr h="462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Best Model (Train)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A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UIT SemiBold" pitchFamily="2" charset="-127"/>
                          <a:ea typeface="SUIT SemiBold" pitchFamily="2" charset="-127"/>
                        </a:rPr>
                        <a:t>0.9491</a:t>
                      </a:r>
                      <a:endParaRPr lang="ko-KR" altLang="en-US" sz="1200" dirty="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>
                          <a:latin typeface="SUIT SemiBold" pitchFamily="2" charset="-127"/>
                          <a:ea typeface="SUIT SemiBold" pitchFamily="2" charset="-127"/>
                        </a:rPr>
                        <a:t>0.9161</a:t>
                      </a:r>
                      <a:endParaRPr lang="ko-KR" altLang="en-US" sz="1200" i="0" dirty="0">
                        <a:latin typeface="SUIT SemiBold" pitchFamily="2" charset="-127"/>
                        <a:ea typeface="SUIT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51325"/>
                  </a:ext>
                </a:extLst>
              </a:tr>
              <a:tr h="462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Best Model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SUIT ExtraBold" pitchFamily="2" charset="-127"/>
                          <a:ea typeface="SUIT ExtraBold" pitchFamily="2" charset="-127"/>
                        </a:rPr>
                        <a:t>(Test)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A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UIT ExtraBold" pitchFamily="2" charset="-127"/>
                          <a:ea typeface="SUIT ExtraBold" pitchFamily="2" charset="-127"/>
                        </a:rPr>
                        <a:t>0.9482</a:t>
                      </a:r>
                      <a:endParaRPr lang="ko-KR" altLang="en-US" sz="12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UIT ExtraBold" pitchFamily="2" charset="-127"/>
                          <a:ea typeface="SUIT ExtraBold" pitchFamily="2" charset="-127"/>
                        </a:rPr>
                        <a:t>0.9142</a:t>
                      </a:r>
                      <a:endParaRPr lang="ko-KR" altLang="en-US" sz="1200" dirty="0">
                        <a:latin typeface="SUIT ExtraBold" pitchFamily="2" charset="-127"/>
                        <a:ea typeface="SUIT Extra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36511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B7A1D6E-C0FA-1FCB-C0A6-8CBC4C12DAE7}"/>
              </a:ext>
            </a:extLst>
          </p:cNvPr>
          <p:cNvSpPr txBox="1"/>
          <p:nvPr/>
        </p:nvSpPr>
        <p:spPr>
          <a:xfrm>
            <a:off x="6809846" y="2451016"/>
            <a:ext cx="433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최종 모델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Test set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모델 해석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22EA8-45E9-EFA0-9B55-A3D07C6B9A87}"/>
              </a:ext>
            </a:extLst>
          </p:cNvPr>
          <p:cNvSpPr txBox="1"/>
          <p:nvPr/>
        </p:nvSpPr>
        <p:spPr>
          <a:xfrm>
            <a:off x="1407500" y="4955051"/>
            <a:ext cx="3446899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▽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새로운 데이터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(Test set)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에 대해서도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예측 성능이 우수한 것이 확인되었습니다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CF05-AE8A-BB2A-02BA-9C9B3A795D3F}"/>
              </a:ext>
            </a:extLst>
          </p:cNvPr>
          <p:cNvSpPr/>
          <p:nvPr/>
        </p:nvSpPr>
        <p:spPr>
          <a:xfrm flipV="1">
            <a:off x="772520" y="1513851"/>
            <a:ext cx="468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4D489-CD7B-1C54-B511-077A68BA621D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최종 모델 </a:t>
            </a:r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: Decision Tree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1F4FB-D44C-302A-7472-D2CF9E5181DF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98109-7808-FA1B-8762-0C7DEB5F05AF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D3B3B-989F-86C3-A647-67E53362E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504CC-7DD0-EA88-8AB3-A777640FC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0D144-8396-601F-9F23-2ABB901111F5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23A18C-8C82-1447-D814-FAD85C099DDC}"/>
              </a:ext>
            </a:extLst>
          </p:cNvPr>
          <p:cNvGrpSpPr/>
          <p:nvPr/>
        </p:nvGrpSpPr>
        <p:grpSpPr>
          <a:xfrm>
            <a:off x="6924675" y="3068638"/>
            <a:ext cx="4091746" cy="2089150"/>
            <a:chOff x="3024188" y="619125"/>
            <a:chExt cx="5643562" cy="28432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328033-B057-96C4-4558-B74FCA3F7A91}"/>
                </a:ext>
              </a:extLst>
            </p:cNvPr>
            <p:cNvSpPr/>
            <p:nvPr/>
          </p:nvSpPr>
          <p:spPr>
            <a:xfrm>
              <a:off x="3024188" y="619125"/>
              <a:ext cx="5643562" cy="28432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3CF846B-90A8-2844-1D19-C43A4509E744}"/>
                </a:ext>
              </a:extLst>
            </p:cNvPr>
            <p:cNvGrpSpPr/>
            <p:nvPr/>
          </p:nvGrpSpPr>
          <p:grpSpPr>
            <a:xfrm>
              <a:off x="3061616" y="656753"/>
              <a:ext cx="5568707" cy="2767956"/>
              <a:chOff x="3074633" y="672672"/>
              <a:chExt cx="5568707" cy="27679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BDB689E-EFB0-8B36-D2A7-A280D1DAB5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817" t="1138" r="501" b="1972"/>
              <a:stretch/>
            </p:blipFill>
            <p:spPr>
              <a:xfrm>
                <a:off x="5881688" y="672672"/>
                <a:ext cx="2761652" cy="2767956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EF833D8-B919-0A14-EA03-BEACBCEAC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806" t="1138" r="48761" b="1972"/>
              <a:stretch/>
            </p:blipFill>
            <p:spPr>
              <a:xfrm>
                <a:off x="3074633" y="672672"/>
                <a:ext cx="2807055" cy="2767956"/>
              </a:xfrm>
              <a:prstGeom prst="rect">
                <a:avLst/>
              </a:prstGeom>
              <a:ln w="19050"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1336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CE8CD-C603-A23D-0C10-5E22A66B9D2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298" y="1706905"/>
            <a:ext cx="9772516" cy="369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Test set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에 대한 혼동행렬로 최종모델의 타겟 분류능력이 뛰어남을 확인했습니다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BAE8B1-8E27-9554-F30C-76565D50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2C9755-149B-A6F2-F3D6-5A3D0D57D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F4513A-A51D-DB3C-0578-1C466D794889}"/>
              </a:ext>
            </a:extLst>
          </p:cNvPr>
          <p:cNvSpPr txBox="1"/>
          <p:nvPr/>
        </p:nvSpPr>
        <p:spPr>
          <a:xfrm>
            <a:off x="9153558" y="2472139"/>
            <a:ext cx="103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모델 평가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5E6B46-962B-448E-54A5-44AE565173AB}"/>
              </a:ext>
            </a:extLst>
          </p:cNvPr>
          <p:cNvSpPr txBox="1"/>
          <p:nvPr/>
        </p:nvSpPr>
        <p:spPr>
          <a:xfrm>
            <a:off x="7129763" y="4999028"/>
            <a:ext cx="5075073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-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각 타겟을 약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90%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구분하므로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타겟을 분류하는 능력이 뛰어납니다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-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비즈니스 관점에 맞게 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미상환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(Charged Off)</a:t>
            </a:r>
            <a:r>
              <a:rPr lang="ko-KR" altLang="en-US" sz="1400" dirty="0">
                <a:latin typeface="SUIT ExtraBold" pitchFamily="2" charset="-127"/>
                <a:ea typeface="SUIT ExtraBold" pitchFamily="2" charset="-127"/>
              </a:rPr>
              <a:t>을 구분하는 능력이 더 뛰어납니다</a:t>
            </a:r>
            <a:r>
              <a:rPr lang="en-US" altLang="ko-KR" sz="1400" dirty="0">
                <a:latin typeface="SUIT ExtraBold" pitchFamily="2" charset="-127"/>
                <a:ea typeface="SUIT ExtraBold" pitchFamily="2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D402D7-435C-F782-57AC-EB03F0FCB654}"/>
              </a:ext>
            </a:extLst>
          </p:cNvPr>
          <p:cNvGrpSpPr/>
          <p:nvPr/>
        </p:nvGrpSpPr>
        <p:grpSpPr>
          <a:xfrm>
            <a:off x="7480773" y="2982650"/>
            <a:ext cx="4194375" cy="1811281"/>
            <a:chOff x="7528770" y="3438948"/>
            <a:chExt cx="4194375" cy="2123651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E91142D-A6D2-6888-1F6D-30254149C427}"/>
                </a:ext>
              </a:extLst>
            </p:cNvPr>
            <p:cNvSpPr/>
            <p:nvPr/>
          </p:nvSpPr>
          <p:spPr>
            <a:xfrm>
              <a:off x="7528770" y="3438948"/>
              <a:ext cx="1610737" cy="2123651"/>
            </a:xfrm>
            <a:prstGeom prst="roundRect">
              <a:avLst/>
            </a:prstGeom>
            <a:solidFill>
              <a:srgbClr val="FFDB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UIT Heavy" pitchFamily="2" charset="-127"/>
                  <a:ea typeface="SUIT Heavy" pitchFamily="2" charset="-127"/>
                </a:rPr>
                <a:t>Charged off</a:t>
              </a:r>
            </a:p>
            <a:p>
              <a:pPr algn="ctr"/>
              <a:endPara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IT Heavy" pitchFamily="2" charset="-127"/>
                <a:ea typeface="SUIT Heavy" pitchFamily="2" charset="-127"/>
              </a:endParaRPr>
            </a:p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UIT Heavy" pitchFamily="2" charset="-127"/>
                  <a:ea typeface="SUIT Heavy" pitchFamily="2" charset="-127"/>
                </a:rPr>
                <a:t>91.3%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566ECB8-EB7C-76CD-6792-688B00DA7224}"/>
                </a:ext>
              </a:extLst>
            </p:cNvPr>
            <p:cNvSpPr/>
            <p:nvPr/>
          </p:nvSpPr>
          <p:spPr>
            <a:xfrm>
              <a:off x="10112408" y="3438948"/>
              <a:ext cx="1610737" cy="2123651"/>
            </a:xfrm>
            <a:prstGeom prst="roundRect">
              <a:avLst/>
            </a:prstGeom>
            <a:solidFill>
              <a:srgbClr val="DBF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UIT ExtraBold" pitchFamily="2" charset="-127"/>
                  <a:ea typeface="SUIT ExtraBold" pitchFamily="2" charset="-127"/>
                </a:rPr>
                <a:t>Fully paid</a:t>
              </a:r>
            </a:p>
            <a:p>
              <a:pPr algn="ctr"/>
              <a:endPara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IT ExtraBold" pitchFamily="2" charset="-127"/>
                <a:ea typeface="SUIT ExtraBold" pitchFamily="2" charset="-127"/>
              </a:endParaRPr>
            </a:p>
            <a:p>
              <a:pPr algn="ctr"/>
              <a:r>
                <a:rPr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UIT ExtraBold" pitchFamily="2" charset="-127"/>
                  <a:ea typeface="SUIT ExtraBold" pitchFamily="2" charset="-127"/>
                </a:rPr>
                <a:t>87.1%</a:t>
              </a:r>
              <a:endParaRPr lang="ko-KR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BF685B75-4A18-BD84-F9BA-D141380C60DD}"/>
                </a:ext>
              </a:extLst>
            </p:cNvPr>
            <p:cNvSpPr/>
            <p:nvPr/>
          </p:nvSpPr>
          <p:spPr>
            <a:xfrm>
              <a:off x="9414502" y="4163429"/>
              <a:ext cx="406870" cy="674687"/>
            </a:xfrm>
            <a:prstGeom prst="chevron">
              <a:avLst>
                <a:gd name="adj" fmla="val 6572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1198A8-93DC-BBF9-8478-A65EFBFAB5E8}"/>
              </a:ext>
            </a:extLst>
          </p:cNvPr>
          <p:cNvSpPr txBox="1"/>
          <p:nvPr/>
        </p:nvSpPr>
        <p:spPr>
          <a:xfrm>
            <a:off x="294212" y="2472139"/>
            <a:ext cx="4506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혼동행렬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(Confusion Matrix)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을 통한 성능 확인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B53A84-7F50-911E-52A4-06AD68E23187}"/>
              </a:ext>
            </a:extLst>
          </p:cNvPr>
          <p:cNvGrpSpPr/>
          <p:nvPr/>
        </p:nvGrpSpPr>
        <p:grpSpPr>
          <a:xfrm>
            <a:off x="294213" y="2880335"/>
            <a:ext cx="6770202" cy="3276625"/>
            <a:chOff x="1300936" y="928687"/>
            <a:chExt cx="10829151" cy="495395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E9E02F-E067-76E2-A7AC-E8945FE3B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893" r="-1" b="933"/>
            <a:stretch/>
          </p:blipFill>
          <p:spPr>
            <a:xfrm>
              <a:off x="7048500" y="928687"/>
              <a:ext cx="5081587" cy="49539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AC8019B-8912-5BCE-A75B-598364109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6" r="51388" b="933"/>
            <a:stretch/>
          </p:blipFill>
          <p:spPr>
            <a:xfrm>
              <a:off x="1300936" y="928687"/>
              <a:ext cx="5747564" cy="495395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0C1244-6EFB-7D93-B823-5793B2071E33}"/>
              </a:ext>
            </a:extLst>
          </p:cNvPr>
          <p:cNvSpPr/>
          <p:nvPr/>
        </p:nvSpPr>
        <p:spPr>
          <a:xfrm>
            <a:off x="3603009" y="818866"/>
            <a:ext cx="2920621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B22A2F-B62C-04F1-32D9-3387312A81E1}"/>
              </a:ext>
            </a:extLst>
          </p:cNvPr>
          <p:cNvSpPr/>
          <p:nvPr/>
        </p:nvSpPr>
        <p:spPr>
          <a:xfrm flipV="1">
            <a:off x="772520" y="1513851"/>
            <a:ext cx="252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73972-AF0D-6C6A-AC99-360C8835904C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최종 모델 평가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D1F45A-FB83-2E33-A4ED-B609073D7464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1E37D-96E6-BC30-1571-DA9C9C933E62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44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D3A47-E658-C176-CD3E-21E18A16C68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4226306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AAC-6236-6021-B2A3-73355220A53C}"/>
              </a:ext>
            </a:extLst>
          </p:cNvPr>
          <p:cNvSpPr txBox="1"/>
          <p:nvPr/>
        </p:nvSpPr>
        <p:spPr>
          <a:xfrm>
            <a:off x="405707" y="3075057"/>
            <a:ext cx="8111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SUIT Heavy" pitchFamily="2" charset="-127"/>
                <a:ea typeface="SUIT Heavy" pitchFamily="2" charset="-127"/>
              </a:rPr>
              <a:t>5</a:t>
            </a:r>
            <a:r>
              <a:rPr lang="ko-KR" altLang="en-US" sz="400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>
                <a:latin typeface="SUIT Heavy" pitchFamily="2" charset="-127"/>
                <a:ea typeface="SUIT Heavy" pitchFamily="2" charset="-127"/>
              </a:rPr>
              <a:t>. </a:t>
            </a:r>
            <a:r>
              <a:rPr lang="ko-KR" altLang="en-US" sz="4000">
                <a:latin typeface="SUIT Heavy" pitchFamily="2" charset="-127"/>
                <a:ea typeface="SUIT Heavy" pitchFamily="2" charset="-127"/>
              </a:rPr>
              <a:t>대시보드</a:t>
            </a:r>
            <a:r>
              <a:rPr lang="en-US" altLang="ko-KR" sz="4000">
                <a:latin typeface="SUIT Heavy" pitchFamily="2" charset="-127"/>
                <a:ea typeface="SUIT Heavy" pitchFamily="2" charset="-127"/>
              </a:rPr>
              <a:t> </a:t>
            </a:r>
            <a:r>
              <a:rPr lang="en-US" altLang="ko-KR" sz="4000">
                <a:latin typeface="SUIT ExtraBold" pitchFamily="2" charset="-127"/>
                <a:ea typeface="SUIT ExtraBold" pitchFamily="2" charset="-127"/>
              </a:rPr>
              <a:t>:</a:t>
            </a:r>
            <a:endParaRPr lang="ko-KR" altLang="en-US" sz="4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056" name="Picture 8" descr="Streamlit – Revolutionizing Data App Creation – Towards AI — The Best of  Tech, Science, and Engineering">
            <a:extLst>
              <a:ext uri="{FF2B5EF4-FFF2-40B4-BE49-F238E27FC236}">
                <a16:creationId xmlns:a16="http://schemas.microsoft.com/office/drawing/2014/main" id="{755A7031-F193-0529-051D-AB2D80DA7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62" y="2406604"/>
            <a:ext cx="2828572" cy="169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BFDDE5-5EF9-8785-0F51-8F871086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468C40-44D9-BE93-0D86-FF04684318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FD6CD-85B2-6CAE-811B-6A435E9FCB47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45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D841-5DCA-A3DE-471C-95D0906E6208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537996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6837EC8-2F8D-A4F2-9DD2-E32DC31016C3}"/>
              </a:ext>
            </a:extLst>
          </p:cNvPr>
          <p:cNvSpPr/>
          <p:nvPr/>
        </p:nvSpPr>
        <p:spPr>
          <a:xfrm>
            <a:off x="0" y="2205038"/>
            <a:ext cx="12192000" cy="401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Google Shape;89;p1"/>
          <p:cNvSpPr/>
          <p:nvPr/>
        </p:nvSpPr>
        <p:spPr>
          <a:xfrm>
            <a:off x="7058679" y="2797980"/>
            <a:ext cx="4860000" cy="2519100"/>
          </a:xfrm>
          <a:prstGeom prst="roundRect">
            <a:avLst>
              <a:gd name="adj" fmla="val 10952"/>
            </a:avLst>
          </a:prstGeom>
          <a:solidFill>
            <a:srgbClr val="FFFFFF"/>
          </a:solidFill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3279" y="2803767"/>
            <a:ext cx="4860000" cy="2519100"/>
          </a:xfrm>
          <a:prstGeom prst="roundRect">
            <a:avLst>
              <a:gd name="adj" fmla="val 11834"/>
            </a:avLst>
          </a:prstGeom>
          <a:solidFill>
            <a:srgbClr val="FFFFFF"/>
          </a:solidFill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43086" y="-2366"/>
            <a:ext cx="1528550" cy="717354"/>
          </a:xfrm>
          <a:custGeom>
            <a:avLst/>
            <a:gdLst/>
            <a:ahLst/>
            <a:cxnLst/>
            <a:rect l="l" t="t" r="r" b="b"/>
            <a:pathLst>
              <a:path w="2224586" h="1602967" extrusionOk="0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43085" y="1580555"/>
            <a:ext cx="114489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① ‘</a:t>
            </a:r>
            <a:r>
              <a:rPr lang="ko-KR" sz="1600" b="0" u="none" dirty="0" err="1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분석가’를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 위한 </a:t>
            </a:r>
            <a:r>
              <a:rPr lang="ko-KR" sz="1600" u="none" dirty="0">
                <a:solidFill>
                  <a:schemeClr val="dk1"/>
                </a:solidFill>
                <a:latin typeface="SUIT ExtraBold" pitchFamily="2" charset="-127"/>
                <a:ea typeface="SUIT ExtraBold" pitchFamily="2" charset="-127"/>
                <a:sym typeface="Arial"/>
              </a:rPr>
              <a:t>EDA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 페이지 – 데이터 현황</a:t>
            </a:r>
            <a:r>
              <a:rPr lang="ko-KR" altLang="en-US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과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 특성을 빠르고 간결하게 </a:t>
            </a:r>
            <a:r>
              <a:rPr lang="ko-KR" altLang="en-US" sz="16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확인할 수 있습니다</a:t>
            </a:r>
            <a:r>
              <a:rPr lang="en-US" altLang="ko-KR" sz="16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.</a:t>
            </a:r>
            <a:endParaRPr sz="1600" b="0" u="none" dirty="0">
              <a:solidFill>
                <a:schemeClr val="dk1"/>
              </a:solidFill>
              <a:latin typeface="SUIT Medium" pitchFamily="2" charset="-127"/>
              <a:ea typeface="SUIT Medium" pitchFamily="2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② ‘</a:t>
            </a:r>
            <a:r>
              <a:rPr lang="ko-KR" sz="1600" b="0" u="none" dirty="0" err="1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투자자’를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 위한 </a:t>
            </a:r>
            <a:r>
              <a:rPr lang="ko-KR" sz="1600" u="none" dirty="0">
                <a:solidFill>
                  <a:schemeClr val="dk1"/>
                </a:solidFill>
                <a:latin typeface="SUIT ExtraBold" pitchFamily="2" charset="-127"/>
                <a:ea typeface="SUIT ExtraBold" pitchFamily="2" charset="-127"/>
                <a:sym typeface="Arial"/>
              </a:rPr>
              <a:t>예측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 페이지 – </a:t>
            </a:r>
            <a:r>
              <a:rPr lang="ko-KR" altLang="en-US" sz="16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대출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자의 대출 상환 여부 </a:t>
            </a:r>
            <a:r>
              <a:rPr lang="ko-KR" altLang="en-US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예측</a:t>
            </a:r>
            <a:r>
              <a:rPr 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을 확률과 함께 </a:t>
            </a:r>
            <a:r>
              <a:rPr lang="ko-KR" altLang="en-US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확인할 수 있습니다</a:t>
            </a:r>
            <a:r>
              <a:rPr lang="en-US" altLang="ko-KR" sz="1600" b="0" u="none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  <a:sym typeface="Arial"/>
              </a:rPr>
              <a:t>.</a:t>
            </a:r>
            <a:endParaRPr dirty="0">
              <a:latin typeface="SUIT Medium" pitchFamily="2" charset="-127"/>
              <a:ea typeface="SUIT Medium" pitchFamily="2" charset="-127"/>
            </a:endParaRPr>
          </a:p>
        </p:txBody>
      </p:sp>
      <p:cxnSp>
        <p:nvCxnSpPr>
          <p:cNvPr id="97" name="Google Shape;97;p1"/>
          <p:cNvCxnSpPr/>
          <p:nvPr/>
        </p:nvCxnSpPr>
        <p:spPr>
          <a:xfrm>
            <a:off x="6755966" y="2560057"/>
            <a:ext cx="0" cy="3211800"/>
          </a:xfrm>
          <a:prstGeom prst="straightConnector1">
            <a:avLst/>
          </a:prstGeom>
          <a:noFill/>
          <a:ln w="15875" cap="flat" cmpd="sng">
            <a:solidFill>
              <a:srgbClr val="A75DC9">
                <a:alpha val="80784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"/>
          <p:cNvSpPr/>
          <p:nvPr/>
        </p:nvSpPr>
        <p:spPr>
          <a:xfrm>
            <a:off x="354894" y="3060802"/>
            <a:ext cx="1357295" cy="347700"/>
          </a:xfrm>
          <a:prstGeom prst="rect">
            <a:avLst/>
          </a:prstGeom>
          <a:solidFill>
            <a:srgbClr val="ECE4F8"/>
          </a:solidFill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SUIT ExtraBold" pitchFamily="2" charset="-127"/>
                <a:ea typeface="SUIT ExtraBold" pitchFamily="2" charset="-127"/>
              </a:rPr>
              <a:t>사용자</a:t>
            </a:r>
            <a:endParaRPr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354895" y="3670793"/>
            <a:ext cx="1357295" cy="525600"/>
          </a:xfrm>
          <a:prstGeom prst="rect">
            <a:avLst/>
          </a:prstGeom>
          <a:solidFill>
            <a:srgbClr val="ECE4F8"/>
          </a:solidFill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SUIT ExtraBold" pitchFamily="2" charset="-127"/>
                <a:ea typeface="SUIT ExtraBold" pitchFamily="2" charset="-127"/>
              </a:rPr>
              <a:t>목적</a:t>
            </a:r>
            <a:endParaRPr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354895" y="4446317"/>
            <a:ext cx="1357295" cy="774000"/>
          </a:xfrm>
          <a:prstGeom prst="rect">
            <a:avLst/>
          </a:prstGeom>
          <a:solidFill>
            <a:srgbClr val="ECE4F8"/>
          </a:solidFill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SUIT ExtraBold" pitchFamily="2" charset="-127"/>
                <a:ea typeface="SUIT ExtraBold" pitchFamily="2" charset="-127"/>
              </a:rPr>
              <a:t>기능</a:t>
            </a:r>
            <a:endParaRPr sz="1600" dirty="0"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671866" y="3054165"/>
            <a:ext cx="472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sz="1600" dirty="0">
                <a:solidFill>
                  <a:schemeClr val="dk1"/>
                </a:solidFill>
                <a:latin typeface="SUIT ExtraBold" pitchFamily="2" charset="-127"/>
                <a:ea typeface="SUIT ExtraBold" pitchFamily="2" charset="-127"/>
              </a:rPr>
              <a:t>데이터 분석가</a:t>
            </a:r>
            <a:endParaRPr sz="1600" dirty="0">
              <a:solidFill>
                <a:schemeClr val="dk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675115" y="3670793"/>
            <a:ext cx="4698721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데이터의 현황과 EDA 탐색 과정을 간결하고 직관적으로 파악</a:t>
            </a:r>
            <a:r>
              <a:rPr lang="ko-KR" altLang="en-US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할 수 있습니다</a:t>
            </a:r>
            <a:r>
              <a:rPr lang="en-US" alt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.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1671866" y="4452186"/>
            <a:ext cx="47244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특성의 분포 및 타겟 비율 확인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특성간 상관 관계를 파악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지도를 통한 특성 분포 및 패턴 파악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7112416" y="3091190"/>
            <a:ext cx="472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sz="1600" dirty="0">
                <a:solidFill>
                  <a:schemeClr val="dk1"/>
                </a:solidFill>
                <a:latin typeface="SUIT ExtraBold" pitchFamily="2" charset="-127"/>
                <a:ea typeface="SUIT ExtraBold" pitchFamily="2" charset="-127"/>
              </a:rPr>
              <a:t>대출 투자자</a:t>
            </a:r>
            <a:endParaRPr sz="1600" dirty="0">
              <a:solidFill>
                <a:schemeClr val="dk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7115666" y="3658659"/>
            <a:ext cx="472115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투자 대상에 대한 대출 상환 여부 예측에 도움을</a:t>
            </a:r>
            <a:r>
              <a:rPr lang="en-US" alt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줄 수 있습니다</a:t>
            </a:r>
            <a:r>
              <a:rPr lang="en-US" alt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.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7112416" y="4446399"/>
            <a:ext cx="47244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각 특성의 값을 입력하여, 상환 여부를 예측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예측에 대한 확률 값을 제시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dk1"/>
                </a:solidFill>
                <a:latin typeface="SUIT Medium" pitchFamily="2" charset="-127"/>
                <a:ea typeface="SUIT Medium" pitchFamily="2" charset="-127"/>
              </a:rPr>
              <a:t>예측 결과에 대한 보조 설명</a:t>
            </a:r>
            <a:endParaRPr sz="1400" dirty="0">
              <a:solidFill>
                <a:schemeClr val="dk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703579" y="2572991"/>
            <a:ext cx="2795522" cy="369300"/>
          </a:xfrm>
          <a:prstGeom prst="rect">
            <a:avLst/>
          </a:prstGeom>
          <a:solidFill>
            <a:schemeClr val="lt1"/>
          </a:solidFill>
          <a:ln w="19050">
            <a:solidFill>
              <a:srgbClr val="3F3F3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SUIT Medium" pitchFamily="2" charset="-127"/>
                <a:ea typeface="SUIT Medium" pitchFamily="2" charset="-127"/>
              </a:rPr>
              <a:t>① </a:t>
            </a:r>
            <a:r>
              <a:rPr lang="ko-KR" sz="1800" dirty="0">
                <a:latin typeface="SUIT ExtraBold" pitchFamily="2" charset="-127"/>
                <a:ea typeface="SUIT ExtraBold" pitchFamily="2" charset="-127"/>
              </a:rPr>
              <a:t>분석가</a:t>
            </a:r>
            <a:r>
              <a:rPr lang="ko-KR" sz="18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A</a:t>
            </a:r>
            <a:r>
              <a:rPr lang="ko-KR" sz="1800" dirty="0" err="1">
                <a:latin typeface="SUIT Medium" pitchFamily="2" charset="-127"/>
                <a:ea typeface="SUIT Medium" pitchFamily="2" charset="-127"/>
              </a:rPr>
              <a:t>nalyst</a:t>
            </a:r>
            <a:r>
              <a:rPr lang="ko-KR" sz="1800" dirty="0">
                <a:latin typeface="SUIT Medium" pitchFamily="2" charset="-127"/>
                <a:ea typeface="SUIT Medium" pitchFamily="2" charset="-127"/>
              </a:rPr>
              <a:t>)</a:t>
            </a:r>
            <a:endParaRPr sz="1800" dirty="0">
              <a:solidFill>
                <a:srgbClr val="000000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8072938" y="2567204"/>
            <a:ext cx="2960700" cy="369300"/>
          </a:xfrm>
          <a:prstGeom prst="rect">
            <a:avLst/>
          </a:prstGeom>
          <a:solidFill>
            <a:schemeClr val="lt1"/>
          </a:solidFill>
          <a:ln w="19050">
            <a:solidFill>
              <a:srgbClr val="3F3F3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SUIT Medium" pitchFamily="2" charset="-127"/>
                <a:ea typeface="SUIT Medium" pitchFamily="2" charset="-127"/>
              </a:rPr>
              <a:t>② </a:t>
            </a:r>
            <a:r>
              <a:rPr lang="ko-KR" sz="1800" dirty="0">
                <a:latin typeface="SUIT ExtraBold" pitchFamily="2" charset="-127"/>
                <a:ea typeface="SUIT ExtraBold" pitchFamily="2" charset="-127"/>
              </a:rPr>
              <a:t>투자자</a:t>
            </a:r>
            <a:r>
              <a:rPr lang="ko-KR" sz="18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In</a:t>
            </a:r>
            <a:r>
              <a:rPr lang="ko-KR" sz="1800" dirty="0" err="1">
                <a:latin typeface="SUIT Medium" pitchFamily="2" charset="-127"/>
                <a:ea typeface="SUIT Medium" pitchFamily="2" charset="-127"/>
              </a:rPr>
              <a:t>vest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or</a:t>
            </a:r>
            <a:r>
              <a:rPr lang="ko-KR" sz="1800" dirty="0">
                <a:latin typeface="SUIT Medium" pitchFamily="2" charset="-127"/>
                <a:ea typeface="SUIT Medium" pitchFamily="2" charset="-127"/>
              </a:rPr>
              <a:t>)</a:t>
            </a:r>
            <a:endParaRPr sz="1800" dirty="0">
              <a:solidFill>
                <a:srgbClr val="000000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5358729" y="5136370"/>
            <a:ext cx="585300" cy="5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Medium" pitchFamily="2" charset="-127"/>
              <a:ea typeface="SUIT Medium" pitchFamily="2" charset="-127"/>
              <a:cs typeface="Malgun Gothic"/>
              <a:sym typeface="Malgun Gothic"/>
            </a:endParaRPr>
          </a:p>
        </p:txBody>
      </p:sp>
      <p:cxnSp>
        <p:nvCxnSpPr>
          <p:cNvPr id="112" name="Google Shape;112;p1"/>
          <p:cNvCxnSpPr/>
          <p:nvPr/>
        </p:nvCxnSpPr>
        <p:spPr>
          <a:xfrm>
            <a:off x="5358729" y="518585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3" name="Google Shape;113;p1"/>
          <p:cNvCxnSpPr/>
          <p:nvPr/>
        </p:nvCxnSpPr>
        <p:spPr>
          <a:xfrm>
            <a:off x="5943729" y="5185855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Google Shape;114;p1"/>
          <p:cNvSpPr txBox="1"/>
          <p:nvPr/>
        </p:nvSpPr>
        <p:spPr>
          <a:xfrm>
            <a:off x="4784294" y="5477935"/>
            <a:ext cx="173417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latin typeface="SUIT Medium" pitchFamily="2" charset="-127"/>
                <a:ea typeface="SUIT Medium" pitchFamily="2" charset="-127"/>
              </a:rPr>
              <a:t>▶ 아이디어 도출</a:t>
            </a:r>
            <a:endParaRPr sz="1400" dirty="0">
              <a:solidFill>
                <a:srgbClr val="000000"/>
              </a:solidFill>
              <a:highlight>
                <a:srgbClr val="E1D4F4"/>
              </a:highlight>
              <a:latin typeface="SUIT Medium" pitchFamily="2" charset="-127"/>
              <a:ea typeface="SUIT Medium" pitchFamily="2" charset="-127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10808354" y="5118183"/>
            <a:ext cx="585300" cy="58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Medium" pitchFamily="2" charset="-127"/>
              <a:ea typeface="SUIT Medium" pitchFamily="2" charset="-127"/>
              <a:cs typeface="Malgun Gothic"/>
              <a:sym typeface="Malgun Gothic"/>
            </a:endParaRPr>
          </a:p>
        </p:txBody>
      </p:sp>
      <p:cxnSp>
        <p:nvCxnSpPr>
          <p:cNvPr id="116" name="Google Shape;116;p1"/>
          <p:cNvCxnSpPr/>
          <p:nvPr/>
        </p:nvCxnSpPr>
        <p:spPr>
          <a:xfrm>
            <a:off x="10808354" y="5167668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7" name="Google Shape;117;p1"/>
          <p:cNvCxnSpPr/>
          <p:nvPr/>
        </p:nvCxnSpPr>
        <p:spPr>
          <a:xfrm>
            <a:off x="11393354" y="5167668"/>
            <a:ext cx="0" cy="2706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Google Shape;118;p1"/>
          <p:cNvSpPr txBox="1"/>
          <p:nvPr/>
        </p:nvSpPr>
        <p:spPr>
          <a:xfrm>
            <a:off x="10166552" y="5472148"/>
            <a:ext cx="173417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latin typeface="SUIT Medium" pitchFamily="2" charset="-127"/>
                <a:ea typeface="SUIT Medium" pitchFamily="2" charset="-127"/>
              </a:rPr>
              <a:t>▶ 리스크 </a:t>
            </a:r>
            <a:r>
              <a:rPr lang="ko-KR" sz="1400" dirty="0" err="1">
                <a:latin typeface="SUIT Medium" pitchFamily="2" charset="-127"/>
                <a:ea typeface="SUIT Medium" pitchFamily="2" charset="-127"/>
              </a:rPr>
              <a:t>헷지</a:t>
            </a:r>
            <a:endParaRPr sz="1400" dirty="0">
              <a:solidFill>
                <a:srgbClr val="000000"/>
              </a:solidFill>
              <a:highlight>
                <a:srgbClr val="E1D4F4"/>
              </a:highlight>
              <a:latin typeface="SUIT Medium" pitchFamily="2" charset="-127"/>
              <a:ea typeface="SUIT Medium" pitchFamily="2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49D93-2C72-B52E-5CBF-B273BA61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5BC91C-A758-96B4-7373-E23823AC9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260FB7-0F1C-A44A-525D-2A447F0F4EB2}"/>
              </a:ext>
            </a:extLst>
          </p:cNvPr>
          <p:cNvSpPr/>
          <p:nvPr/>
        </p:nvSpPr>
        <p:spPr>
          <a:xfrm>
            <a:off x="3125337" y="818866"/>
            <a:ext cx="3398294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5E842E-D32B-A1C1-E233-4A45E088C5E2}"/>
              </a:ext>
            </a:extLst>
          </p:cNvPr>
          <p:cNvSpPr/>
          <p:nvPr/>
        </p:nvSpPr>
        <p:spPr>
          <a:xfrm flipV="1">
            <a:off x="772520" y="1513851"/>
            <a:ext cx="234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59BEF-E4C5-8A4A-0B6D-B25513C09603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대시보드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28F88-7771-80CF-F91C-E57692A0F5F5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5.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대시보드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00130-7A4C-A38E-50BE-D40173101172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46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1C694-CE86-569F-E83A-0461F93D0DB7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f24b6bc7_0_3"/>
          <p:cNvSpPr/>
          <p:nvPr/>
        </p:nvSpPr>
        <p:spPr>
          <a:xfrm>
            <a:off x="743086" y="-2366"/>
            <a:ext cx="1529403" cy="717328"/>
          </a:xfrm>
          <a:custGeom>
            <a:avLst/>
            <a:gdLst/>
            <a:ahLst/>
            <a:cxnLst/>
            <a:rect l="l" t="t" r="r" b="b"/>
            <a:pathLst>
              <a:path w="2224586" h="1602967" extrusionOk="0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UIT Medium" pitchFamily="2" charset="-127"/>
              <a:ea typeface="SUIT Medium" pitchFamily="2" charset="-127"/>
              <a:cs typeface="Malgun Gothic"/>
              <a:sym typeface="Malgun Gothic"/>
            </a:endParaRPr>
          </a:p>
        </p:txBody>
      </p:sp>
      <p:sp>
        <p:nvSpPr>
          <p:cNvPr id="124" name="Google Shape;124;g2c1f24b6bc7_0_3"/>
          <p:cNvSpPr txBox="1"/>
          <p:nvPr/>
        </p:nvSpPr>
        <p:spPr>
          <a:xfrm>
            <a:off x="9179873" y="228968"/>
            <a:ext cx="2760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 dirty="0">
                <a:solidFill>
                  <a:srgbClr val="7F7F7F"/>
                </a:solidFill>
                <a:latin typeface="SUIT" pitchFamily="2" charset="-127"/>
                <a:ea typeface="SUIT" pitchFamily="2" charset="-127"/>
                <a:sym typeface="Arial"/>
              </a:rPr>
              <a:t>2024 MEDICI FINAL PROJECT.</a:t>
            </a:r>
            <a:endParaRPr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25" name="Google Shape;125;g2c1f24b6bc7_0_3"/>
          <p:cNvSpPr txBox="1"/>
          <p:nvPr/>
        </p:nvSpPr>
        <p:spPr>
          <a:xfrm>
            <a:off x="633505" y="168572"/>
            <a:ext cx="174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lt1"/>
                </a:solidFill>
                <a:latin typeface="SUIT Medium" pitchFamily="2" charset="-127"/>
                <a:ea typeface="SUIT Medium" pitchFamily="2" charset="-127"/>
                <a:sym typeface="Arial"/>
              </a:rPr>
              <a:t>5. 대시보드</a:t>
            </a:r>
            <a:endParaRPr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EF01D-DA56-C01B-38CE-69725DBBA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B25596-E726-8985-3535-9C86050EC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C60B8C-117F-191A-0157-376125C3D6AF}"/>
              </a:ext>
            </a:extLst>
          </p:cNvPr>
          <p:cNvSpPr/>
          <p:nvPr/>
        </p:nvSpPr>
        <p:spPr>
          <a:xfrm>
            <a:off x="3179927" y="818866"/>
            <a:ext cx="3343703" cy="814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98;g2c1f24b6bc7_0_3">
            <a:extLst>
              <a:ext uri="{FF2B5EF4-FFF2-40B4-BE49-F238E27FC236}">
                <a16:creationId xmlns:a16="http://schemas.microsoft.com/office/drawing/2014/main" id="{B2C68DA7-9322-9446-60DD-9D5766CAA833}"/>
              </a:ext>
            </a:extLst>
          </p:cNvPr>
          <p:cNvSpPr/>
          <p:nvPr/>
        </p:nvSpPr>
        <p:spPr>
          <a:xfrm>
            <a:off x="0" y="2474685"/>
            <a:ext cx="12192000" cy="1932213"/>
          </a:xfrm>
          <a:prstGeom prst="rect">
            <a:avLst/>
          </a:prstGeom>
          <a:solidFill>
            <a:srgbClr val="972AC8">
              <a:alpha val="5058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4000" i="0" u="none" strike="noStrike" cap="none" dirty="0">
                <a:latin typeface="SUIT ExtraBold" pitchFamily="2" charset="-127"/>
                <a:ea typeface="SUIT ExtraBold" pitchFamily="2" charset="-127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대시보드 시연</a:t>
            </a:r>
            <a:endParaRPr sz="4000" i="0" u="none" strike="noStrike" cap="none" dirty="0">
              <a:latin typeface="SUIT ExtraBold" pitchFamily="2" charset="-127"/>
              <a:ea typeface="SUIT ExtraBold" pitchFamily="2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4DB548-FCF9-7967-FE06-624BDE9D7336}"/>
              </a:ext>
            </a:extLst>
          </p:cNvPr>
          <p:cNvSpPr/>
          <p:nvPr/>
        </p:nvSpPr>
        <p:spPr>
          <a:xfrm flipV="1">
            <a:off x="772520" y="1511894"/>
            <a:ext cx="2407407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2CD68-FC13-50F5-F056-41314B758735}"/>
              </a:ext>
            </a:extLst>
          </p:cNvPr>
          <p:cNvSpPr txBox="1"/>
          <p:nvPr/>
        </p:nvSpPr>
        <p:spPr>
          <a:xfrm>
            <a:off x="743086" y="940937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대시보드 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E9FCC-C4AD-E2B7-1BED-0C64FD855E6B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47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669-87D8-F6B9-8D0F-32FACCB3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4E6DD2-BECF-97AD-D6D8-384BCD8C500F}"/>
              </a:ext>
            </a:extLst>
          </p:cNvPr>
          <p:cNvSpPr txBox="1"/>
          <p:nvPr/>
        </p:nvSpPr>
        <p:spPr>
          <a:xfrm>
            <a:off x="1141447" y="3075057"/>
            <a:ext cx="9909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6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.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아이디어 도출</a:t>
            </a:r>
            <a:r>
              <a:rPr lang="en-US" altLang="ko-KR" sz="4000" dirty="0">
                <a:latin typeface="SUIT ExtraBold" pitchFamily="2" charset="-127"/>
                <a:ea typeface="SUIT ExtraBold" pitchFamily="2" charset="-127"/>
              </a:rPr>
              <a:t>: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 </a:t>
            </a:r>
            <a:r>
              <a:rPr lang="en-US" altLang="ko-KR" sz="40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4000" dirty="0">
                <a:latin typeface="SUIT Medium" pitchFamily="2" charset="-127"/>
                <a:ea typeface="SUIT Medium" pitchFamily="2" charset="-127"/>
              </a:rPr>
              <a:t>비즈니스 방향성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AACA05-8FD1-53C8-9308-37BFA7D88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4BEBA1-9B1C-D6C0-BFC4-DBC2AEA8B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640E05-1203-9760-E548-955E754097A6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48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8482C-5BC9-DD5A-06FF-BB5627AC15E1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583266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FF"/>
            </a:gs>
            <a:gs pos="0">
              <a:srgbClr val="FEFA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952D0D-6F03-A25B-ABFD-494767C9740F}"/>
              </a:ext>
            </a:extLst>
          </p:cNvPr>
          <p:cNvSpPr/>
          <p:nvPr/>
        </p:nvSpPr>
        <p:spPr>
          <a:xfrm>
            <a:off x="1174392" y="3651848"/>
            <a:ext cx="9843218" cy="3695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22AF4C-059E-910F-D182-91914D39E867}"/>
              </a:ext>
            </a:extLst>
          </p:cNvPr>
          <p:cNvSpPr/>
          <p:nvPr/>
        </p:nvSpPr>
        <p:spPr>
          <a:xfrm>
            <a:off x="0" y="1"/>
            <a:ext cx="689811" cy="6858000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710969A7-323B-780F-2EC6-E87EE01E3D9A}"/>
              </a:ext>
            </a:extLst>
          </p:cNvPr>
          <p:cNvSpPr/>
          <p:nvPr/>
        </p:nvSpPr>
        <p:spPr>
          <a:xfrm>
            <a:off x="344905" y="608431"/>
            <a:ext cx="2423895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CCE7B-A040-0BF8-4E87-784EBD866E03}"/>
              </a:ext>
            </a:extLst>
          </p:cNvPr>
          <p:cNvSpPr txBox="1"/>
          <p:nvPr/>
        </p:nvSpPr>
        <p:spPr>
          <a:xfrm>
            <a:off x="619243" y="653226"/>
            <a:ext cx="242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UIT SemiBold" pitchFamily="2" charset="-127"/>
                <a:ea typeface="SUIT SemiBold" pitchFamily="2" charset="-127"/>
              </a:rPr>
              <a:t>아이디어 제안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C8767F-2C44-0288-EC59-7B717F07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52" y="2567553"/>
            <a:ext cx="2906095" cy="4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7E2CA-257C-5D0A-5636-517E9D74ED05}"/>
              </a:ext>
            </a:extLst>
          </p:cNvPr>
          <p:cNvSpPr txBox="1"/>
          <p:nvPr/>
        </p:nvSpPr>
        <p:spPr>
          <a:xfrm>
            <a:off x="937324" y="1413249"/>
            <a:ext cx="11136142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현재 모델에 대한 고려사항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하나의 지표에 예측 의존성이 상당히 높습니다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최근 신용점수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가 높으면 상환으로 분류되는 모델이 너무 단순하다는 문제가 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DB3B6A-1779-F9E9-57FA-9E75AA17EFAC}"/>
              </a:ext>
            </a:extLst>
          </p:cNvPr>
          <p:cNvGrpSpPr/>
          <p:nvPr/>
        </p:nvGrpSpPr>
        <p:grpSpPr>
          <a:xfrm>
            <a:off x="1548567" y="3507917"/>
            <a:ext cx="9716765" cy="2498187"/>
            <a:chOff x="1473171" y="3625646"/>
            <a:chExt cx="9469040" cy="323235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400943-F5D1-8226-3CD8-C5D4979177DE}"/>
                </a:ext>
              </a:extLst>
            </p:cNvPr>
            <p:cNvGrpSpPr/>
            <p:nvPr/>
          </p:nvGrpSpPr>
          <p:grpSpPr>
            <a:xfrm>
              <a:off x="1473171" y="3625646"/>
              <a:ext cx="9469040" cy="3232353"/>
              <a:chOff x="2441828" y="3817112"/>
              <a:chExt cx="8355258" cy="2852153"/>
            </a:xfrm>
            <a:effectLst>
              <a:outerShdw blurRad="101600" dist="381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4205513-3342-743C-13DD-A5264BE0DE93}"/>
                  </a:ext>
                </a:extLst>
              </p:cNvPr>
              <p:cNvSpPr/>
              <p:nvPr/>
            </p:nvSpPr>
            <p:spPr>
              <a:xfrm>
                <a:off x="10629922" y="3817112"/>
                <a:ext cx="167164" cy="2852153"/>
              </a:xfrm>
              <a:prstGeom prst="rect">
                <a:avLst/>
              </a:prstGeom>
              <a:solidFill>
                <a:srgbClr val="E8340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B857B87-C124-812E-E84D-67AECD70B474}"/>
                  </a:ext>
                </a:extLst>
              </p:cNvPr>
              <p:cNvSpPr/>
              <p:nvPr/>
            </p:nvSpPr>
            <p:spPr>
              <a:xfrm>
                <a:off x="2441828" y="3817112"/>
                <a:ext cx="167164" cy="2852153"/>
              </a:xfrm>
              <a:prstGeom prst="rect">
                <a:avLst/>
              </a:prstGeom>
              <a:solidFill>
                <a:srgbClr val="E8340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661126-55A5-5103-0C90-8D798B071F89}"/>
                </a:ext>
              </a:extLst>
            </p:cNvPr>
            <p:cNvSpPr txBox="1"/>
            <p:nvPr/>
          </p:nvSpPr>
          <p:spPr>
            <a:xfrm>
              <a:off x="2006532" y="3651935"/>
              <a:ext cx="75618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아이디어 </a:t>
              </a:r>
              <a:r>
                <a:rPr lang="en-US" altLang="ko-KR" sz="1600" dirty="0">
                  <a:latin typeface="SUIT ExtraBold" pitchFamily="2" charset="-127"/>
                  <a:ea typeface="SUIT ExtraBold" pitchFamily="2" charset="-127"/>
                </a:rPr>
                <a:t>1. 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비금융과 비정형 데이터를 새로운 변수로 활용 </a:t>
              </a:r>
              <a:r>
                <a:rPr lang="en-US" altLang="ko-KR" sz="1600" dirty="0">
                  <a:latin typeface="SUIT ExtraBold" pitchFamily="2" charset="-127"/>
                  <a:ea typeface="SUIT ExtraBold" pitchFamily="2" charset="-127"/>
                </a:rPr>
                <a:t>#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정성적 평가 요소 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D08F64-358E-C5C3-EEDD-DDB023CCB4D0}"/>
                </a:ext>
              </a:extLst>
            </p:cNvPr>
            <p:cNvSpPr txBox="1"/>
            <p:nvPr/>
          </p:nvSpPr>
          <p:spPr>
            <a:xfrm>
              <a:off x="1734958" y="4268416"/>
              <a:ext cx="8935679" cy="2581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사용한 데이터의 특성들이 모두 금융과 신용관련에 집중하여 구성되어 있습니다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리스크 관리의 전통적인 지표인 재무 특성과 더불어 </a:t>
              </a:r>
              <a:r>
                <a:rPr lang="ko-KR" altLang="en-US" sz="1400" b="1" dirty="0">
                  <a:highlight>
                    <a:srgbClr val="ECE4F8"/>
                  </a:highlight>
                  <a:latin typeface="SUIT Medium" pitchFamily="2" charset="-127"/>
                  <a:ea typeface="SUIT Medium" pitchFamily="2" charset="-127"/>
                </a:rPr>
                <a:t>대출자의 개인 특성을 파악할 수 있는 비금융특성에 대한 개발을 제안합니다</a:t>
              </a:r>
              <a:r>
                <a:rPr lang="en-US" altLang="ko-KR" sz="1400" b="1" dirty="0">
                  <a:highlight>
                    <a:srgbClr val="ECE4F8"/>
                  </a:highlight>
                  <a:latin typeface="SUIT Medium" pitchFamily="2" charset="-127"/>
                  <a:ea typeface="SUIT Medium" pitchFamily="2" charset="-127"/>
                </a:rPr>
                <a:t>.</a:t>
              </a:r>
              <a:r>
                <a:rPr lang="en-US" altLang="ko-KR" sz="1400" b="1" dirty="0">
                  <a:latin typeface="SUIT Medium" pitchFamily="2" charset="-127"/>
                  <a:ea typeface="SUIT Medium" pitchFamily="2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동일한 직장에 동일한 연봉을 받고 있는 사람이라도 상환여부는 달라질 수 있습니다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P2P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대출의 특성상 이미 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1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금융권에서 대출이 어려운 인원이 주 사용자로써 재무적 요소들로 고객 위험도를 세분화하기 어려울 수 있습니다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따라서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SUIT Medium" pitchFamily="2" charset="-127"/>
                  <a:ea typeface="SUIT Medium" pitchFamily="2" charset="-127"/>
                </a:rPr>
                <a:t>대출자별 고유의 특성이 반영된 정보를 발굴할 필요가 있습니다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SUIT Medium" pitchFamily="2" charset="-127"/>
                  <a:ea typeface="SUIT Medium" pitchFamily="2" charset="-127"/>
                </a:rPr>
                <a:t>. </a:t>
              </a:r>
              <a:endParaRPr lang="en-US" altLang="ko-KR" sz="16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2E1979-71BF-EBE3-0454-DCD2CEC634A3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1AD7F-F57E-4940-B15D-4825D5AA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09191F-34AC-6318-C23D-4FFC346A4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4E3ADD-18FE-4075-ED13-A85B94FD7A4D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49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36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2E1F3-9E9F-5E0E-8ED8-9286AA4E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E0643C-2FD7-87CE-336E-6EFA7EF8BBC6}"/>
              </a:ext>
            </a:extLst>
          </p:cNvPr>
          <p:cNvSpPr/>
          <p:nvPr/>
        </p:nvSpPr>
        <p:spPr>
          <a:xfrm>
            <a:off x="0" y="5807345"/>
            <a:ext cx="12192000" cy="10435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A6C13-4F23-623C-A2D4-615166BD73F3}"/>
              </a:ext>
            </a:extLst>
          </p:cNvPr>
          <p:cNvSpPr txBox="1"/>
          <p:nvPr/>
        </p:nvSpPr>
        <p:spPr>
          <a:xfrm>
            <a:off x="406055" y="450150"/>
            <a:ext cx="475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rPr>
              <a:t>분석로드맵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ExtraBold" pitchFamily="2" charset="-127"/>
              <a:ea typeface="SUIT ExtraBold" pitchFamily="2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1DFD40-77BB-D623-B0AF-BBEF729D7E45}"/>
              </a:ext>
            </a:extLst>
          </p:cNvPr>
          <p:cNvCxnSpPr>
            <a:cxnSpLocks/>
          </p:cNvCxnSpPr>
          <p:nvPr/>
        </p:nvCxnSpPr>
        <p:spPr>
          <a:xfrm flipH="1" flipV="1">
            <a:off x="-117563" y="5831183"/>
            <a:ext cx="12427126" cy="9866"/>
          </a:xfrm>
          <a:prstGeom prst="line">
            <a:avLst/>
          </a:prstGeom>
          <a:ln w="12700">
            <a:solidFill>
              <a:srgbClr val="A75D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A692BC5D-6762-7AB9-7CEA-8B7CD020CCC7}"/>
              </a:ext>
            </a:extLst>
          </p:cNvPr>
          <p:cNvSpPr/>
          <p:nvPr/>
        </p:nvSpPr>
        <p:spPr>
          <a:xfrm>
            <a:off x="3132968" y="5690927"/>
            <a:ext cx="851394" cy="3017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A75D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8A27B7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STEP 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A27B7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FD288FD-BD08-B8FE-038F-C32C70A5CD6A}"/>
              </a:ext>
            </a:extLst>
          </p:cNvPr>
          <p:cNvSpPr txBox="1"/>
          <p:nvPr/>
        </p:nvSpPr>
        <p:spPr>
          <a:xfrm>
            <a:off x="2689710" y="6200029"/>
            <a:ext cx="178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SemiBold" pitchFamily="2" charset="-127"/>
                <a:ea typeface="SUIT SemiBold" pitchFamily="2" charset="-127"/>
                <a:cs typeface="+mn-cs"/>
              </a:rPr>
              <a:t>문제정의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96A9-8606-14A9-B89E-527AE30E4F0E}"/>
              </a:ext>
            </a:extLst>
          </p:cNvPr>
          <p:cNvSpPr txBox="1"/>
          <p:nvPr/>
        </p:nvSpPr>
        <p:spPr>
          <a:xfrm>
            <a:off x="7394799" y="6200029"/>
            <a:ext cx="2684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SemiBold" pitchFamily="2" charset="-127"/>
                <a:ea typeface="SUIT SemiBold" pitchFamily="2" charset="-127"/>
                <a:cs typeface="+mn-cs"/>
              </a:rPr>
              <a:t>비즈니스 인사이트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7F429-A455-7C9D-9DAF-E949B826CD17}"/>
              </a:ext>
            </a:extLst>
          </p:cNvPr>
          <p:cNvSpPr txBox="1"/>
          <p:nvPr/>
        </p:nvSpPr>
        <p:spPr>
          <a:xfrm>
            <a:off x="5225241" y="6104339"/>
            <a:ext cx="1781749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SemiBold" pitchFamily="2" charset="-127"/>
                <a:ea typeface="SUIT SemiBold" pitchFamily="2" charset="-127"/>
                <a:cs typeface="+mn-cs"/>
              </a:rPr>
              <a:t>데이터 분석 및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SemiBold" pitchFamily="2" charset="-127"/>
              <a:ea typeface="SUIT SemiBold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SemiBold" pitchFamily="2" charset="-127"/>
                <a:ea typeface="SUIT SemiBold" pitchFamily="2" charset="-127"/>
                <a:cs typeface="+mn-cs"/>
              </a:rPr>
              <a:t>예측 모형 설계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84CA66-8A22-A10B-31E3-C3D1555AE3E6}"/>
              </a:ext>
            </a:extLst>
          </p:cNvPr>
          <p:cNvGrpSpPr/>
          <p:nvPr/>
        </p:nvGrpSpPr>
        <p:grpSpPr>
          <a:xfrm>
            <a:off x="2232681" y="1251150"/>
            <a:ext cx="7766867" cy="4192956"/>
            <a:chOff x="2424780" y="1303364"/>
            <a:chExt cx="7368042" cy="39885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30A24-6FA2-66C2-42D9-D974A164FEEA}"/>
                </a:ext>
              </a:extLst>
            </p:cNvPr>
            <p:cNvSpPr txBox="1"/>
            <p:nvPr/>
          </p:nvSpPr>
          <p:spPr>
            <a:xfrm>
              <a:off x="2683696" y="2202235"/>
              <a:ext cx="197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01.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프로젝트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05007E-CD76-A459-8553-2BD7CB6CC0F9}"/>
                </a:ext>
              </a:extLst>
            </p:cNvPr>
            <p:cNvSpPr txBox="1"/>
            <p:nvPr/>
          </p:nvSpPr>
          <p:spPr>
            <a:xfrm>
              <a:off x="2821589" y="2548594"/>
              <a:ext cx="2274836" cy="54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문제 제기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문제 배경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77F13076-731B-45BA-7397-E8018A54A99F}"/>
                </a:ext>
              </a:extLst>
            </p:cNvPr>
            <p:cNvGrpSpPr/>
            <p:nvPr/>
          </p:nvGrpSpPr>
          <p:grpSpPr>
            <a:xfrm>
              <a:off x="2424780" y="1303364"/>
              <a:ext cx="7368042" cy="3988509"/>
              <a:chOff x="2395751" y="1268961"/>
              <a:chExt cx="7516478" cy="4068860"/>
            </a:xfrm>
          </p:grpSpPr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34907572-3E5B-05DA-B8A9-AEF7168CE6FD}"/>
                  </a:ext>
                </a:extLst>
              </p:cNvPr>
              <p:cNvSpPr/>
              <p:nvPr/>
            </p:nvSpPr>
            <p:spPr>
              <a:xfrm>
                <a:off x="2448055" y="1359379"/>
                <a:ext cx="7411870" cy="3978442"/>
              </a:xfrm>
              <a:custGeom>
                <a:avLst/>
                <a:gdLst>
                  <a:gd name="connsiteX0" fmla="*/ 4897611 w 9791867"/>
                  <a:gd name="connsiteY0" fmla="*/ 0 h 5848858"/>
                  <a:gd name="connsiteX1" fmla="*/ 6595423 w 9791867"/>
                  <a:gd name="connsiteY1" fmla="*/ 1697812 h 5848858"/>
                  <a:gd name="connsiteX2" fmla="*/ 6595423 w 9791867"/>
                  <a:gd name="connsiteY2" fmla="*/ 2428002 h 5848858"/>
                  <a:gd name="connsiteX3" fmla="*/ 6592068 w 9791867"/>
                  <a:gd name="connsiteY3" fmla="*/ 2428002 h 5848858"/>
                  <a:gd name="connsiteX4" fmla="*/ 6592068 w 9791867"/>
                  <a:gd name="connsiteY4" fmla="*/ 4114519 h 5848858"/>
                  <a:gd name="connsiteX5" fmla="*/ 8094055 w 9791867"/>
                  <a:gd name="connsiteY5" fmla="*/ 5616506 h 5848858"/>
                  <a:gd name="connsiteX6" fmla="*/ 9596042 w 9791867"/>
                  <a:gd name="connsiteY6" fmla="*/ 4114519 h 5848858"/>
                  <a:gd name="connsiteX7" fmla="*/ 9596042 w 9791867"/>
                  <a:gd name="connsiteY7" fmla="*/ 1840340 h 5848858"/>
                  <a:gd name="connsiteX8" fmla="*/ 9593825 w 9791867"/>
                  <a:gd name="connsiteY8" fmla="*/ 1840340 h 5848858"/>
                  <a:gd name="connsiteX9" fmla="*/ 9593825 w 9791867"/>
                  <a:gd name="connsiteY9" fmla="*/ 72189 h 5848858"/>
                  <a:gd name="connsiteX10" fmla="*/ 9789650 w 9791867"/>
                  <a:gd name="connsiteY10" fmla="*/ 72189 h 5848858"/>
                  <a:gd name="connsiteX11" fmla="*/ 9789650 w 9791867"/>
                  <a:gd name="connsiteY11" fmla="*/ 1652705 h 5848858"/>
                  <a:gd name="connsiteX12" fmla="*/ 9791867 w 9791867"/>
                  <a:gd name="connsiteY12" fmla="*/ 1652705 h 5848858"/>
                  <a:gd name="connsiteX13" fmla="*/ 9791867 w 9791867"/>
                  <a:gd name="connsiteY13" fmla="*/ 4151046 h 5848858"/>
                  <a:gd name="connsiteX14" fmla="*/ 8094055 w 9791867"/>
                  <a:gd name="connsiteY14" fmla="*/ 5848858 h 5848858"/>
                  <a:gd name="connsiteX15" fmla="*/ 6396243 w 9791867"/>
                  <a:gd name="connsiteY15" fmla="*/ 4151046 h 5848858"/>
                  <a:gd name="connsiteX16" fmla="*/ 6396243 w 9791867"/>
                  <a:gd name="connsiteY16" fmla="*/ 1667898 h 5848858"/>
                  <a:gd name="connsiteX17" fmla="*/ 6391843 w 9791867"/>
                  <a:gd name="connsiteY17" fmla="*/ 1580770 h 5848858"/>
                  <a:gd name="connsiteX18" fmla="*/ 4897611 w 9791867"/>
                  <a:gd name="connsiteY18" fmla="*/ 232352 h 5848858"/>
                  <a:gd name="connsiteX19" fmla="*/ 3403379 w 9791867"/>
                  <a:gd name="connsiteY19" fmla="*/ 1580770 h 5848858"/>
                  <a:gd name="connsiteX20" fmla="*/ 3397841 w 9791867"/>
                  <a:gd name="connsiteY20" fmla="*/ 1690433 h 5848858"/>
                  <a:gd name="connsiteX21" fmla="*/ 3397841 w 9791867"/>
                  <a:gd name="connsiteY21" fmla="*/ 4151046 h 5848858"/>
                  <a:gd name="connsiteX22" fmla="*/ 1700029 w 9791867"/>
                  <a:gd name="connsiteY22" fmla="*/ 5848858 h 5848858"/>
                  <a:gd name="connsiteX23" fmla="*/ 2217 w 9791867"/>
                  <a:gd name="connsiteY23" fmla="*/ 4151046 h 5848858"/>
                  <a:gd name="connsiteX24" fmla="*/ 2217 w 9791867"/>
                  <a:gd name="connsiteY24" fmla="*/ 1840340 h 5848858"/>
                  <a:gd name="connsiteX25" fmla="*/ 0 w 9791867"/>
                  <a:gd name="connsiteY25" fmla="*/ 1840340 h 5848858"/>
                  <a:gd name="connsiteX26" fmla="*/ 0 w 9791867"/>
                  <a:gd name="connsiteY26" fmla="*/ 72189 h 5848858"/>
                  <a:gd name="connsiteX27" fmla="*/ 201053 w 9791867"/>
                  <a:gd name="connsiteY27" fmla="*/ 72189 h 5848858"/>
                  <a:gd name="connsiteX28" fmla="*/ 201053 w 9791867"/>
                  <a:gd name="connsiteY28" fmla="*/ 1840340 h 5848858"/>
                  <a:gd name="connsiteX29" fmla="*/ 198042 w 9791867"/>
                  <a:gd name="connsiteY29" fmla="*/ 1840340 h 5848858"/>
                  <a:gd name="connsiteX30" fmla="*/ 198042 w 9791867"/>
                  <a:gd name="connsiteY30" fmla="*/ 4114519 h 5848858"/>
                  <a:gd name="connsiteX31" fmla="*/ 1700029 w 9791867"/>
                  <a:gd name="connsiteY31" fmla="*/ 5616506 h 5848858"/>
                  <a:gd name="connsiteX32" fmla="*/ 3202016 w 9791867"/>
                  <a:gd name="connsiteY32" fmla="*/ 4114519 h 5848858"/>
                  <a:gd name="connsiteX33" fmla="*/ 3202016 w 9791867"/>
                  <a:gd name="connsiteY33" fmla="*/ 2428002 h 5848858"/>
                  <a:gd name="connsiteX34" fmla="*/ 3199799 w 9791867"/>
                  <a:gd name="connsiteY34" fmla="*/ 2428002 h 5848858"/>
                  <a:gd name="connsiteX35" fmla="*/ 3199799 w 9791867"/>
                  <a:gd name="connsiteY35" fmla="*/ 1697812 h 5848858"/>
                  <a:gd name="connsiteX36" fmla="*/ 3202016 w 9791867"/>
                  <a:gd name="connsiteY36" fmla="*/ 1653907 h 5848858"/>
                  <a:gd name="connsiteX37" fmla="*/ 3202016 w 9791867"/>
                  <a:gd name="connsiteY37" fmla="*/ 1652705 h 5848858"/>
                  <a:gd name="connsiteX38" fmla="*/ 3202077 w 9791867"/>
                  <a:gd name="connsiteY38" fmla="*/ 1652705 h 5848858"/>
                  <a:gd name="connsiteX39" fmla="*/ 3208565 w 9791867"/>
                  <a:gd name="connsiteY39" fmla="*/ 1524221 h 5848858"/>
                  <a:gd name="connsiteX40" fmla="*/ 4897611 w 9791867"/>
                  <a:gd name="connsiteY40" fmla="*/ 0 h 58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791867" h="5848858">
                    <a:moveTo>
                      <a:pt x="4897611" y="0"/>
                    </a:moveTo>
                    <a:cubicBezTo>
                      <a:pt x="5835287" y="0"/>
                      <a:pt x="6595423" y="760136"/>
                      <a:pt x="6595423" y="1697812"/>
                    </a:cubicBezTo>
                    <a:lnTo>
                      <a:pt x="6595423" y="2428002"/>
                    </a:lnTo>
                    <a:lnTo>
                      <a:pt x="6592068" y="2428002"/>
                    </a:lnTo>
                    <a:lnTo>
                      <a:pt x="6592068" y="4114519"/>
                    </a:lnTo>
                    <a:cubicBezTo>
                      <a:pt x="6592068" y="4944044"/>
                      <a:pt x="7264530" y="5616506"/>
                      <a:pt x="8094055" y="5616506"/>
                    </a:cubicBezTo>
                    <a:cubicBezTo>
                      <a:pt x="8923580" y="5616506"/>
                      <a:pt x="9596042" y="4944044"/>
                      <a:pt x="9596042" y="4114519"/>
                    </a:cubicBezTo>
                    <a:lnTo>
                      <a:pt x="9596042" y="1840340"/>
                    </a:lnTo>
                    <a:lnTo>
                      <a:pt x="9593825" y="1840340"/>
                    </a:lnTo>
                    <a:lnTo>
                      <a:pt x="9593825" y="72189"/>
                    </a:lnTo>
                    <a:lnTo>
                      <a:pt x="9789650" y="72189"/>
                    </a:lnTo>
                    <a:lnTo>
                      <a:pt x="9789650" y="1652705"/>
                    </a:lnTo>
                    <a:lnTo>
                      <a:pt x="9791867" y="1652705"/>
                    </a:lnTo>
                    <a:lnTo>
                      <a:pt x="9791867" y="4151046"/>
                    </a:lnTo>
                    <a:cubicBezTo>
                      <a:pt x="9791867" y="5088722"/>
                      <a:pt x="9031731" y="5848858"/>
                      <a:pt x="8094055" y="5848858"/>
                    </a:cubicBezTo>
                    <a:cubicBezTo>
                      <a:pt x="7156379" y="5848858"/>
                      <a:pt x="6396243" y="5088722"/>
                      <a:pt x="6396243" y="4151046"/>
                    </a:cubicBezTo>
                    <a:lnTo>
                      <a:pt x="6396243" y="1667898"/>
                    </a:lnTo>
                    <a:lnTo>
                      <a:pt x="6391843" y="1580770"/>
                    </a:lnTo>
                    <a:cubicBezTo>
                      <a:pt x="6314927" y="823383"/>
                      <a:pt x="5675291" y="232352"/>
                      <a:pt x="4897611" y="232352"/>
                    </a:cubicBezTo>
                    <a:cubicBezTo>
                      <a:pt x="4119932" y="232352"/>
                      <a:pt x="3480296" y="823383"/>
                      <a:pt x="3403379" y="1580770"/>
                    </a:cubicBezTo>
                    <a:lnTo>
                      <a:pt x="3397841" y="1690433"/>
                    </a:lnTo>
                    <a:lnTo>
                      <a:pt x="3397841" y="4151046"/>
                    </a:lnTo>
                    <a:cubicBezTo>
                      <a:pt x="3397841" y="5088722"/>
                      <a:pt x="2637705" y="5848858"/>
                      <a:pt x="1700029" y="5848858"/>
                    </a:cubicBezTo>
                    <a:cubicBezTo>
                      <a:pt x="762353" y="5848858"/>
                      <a:pt x="2217" y="5088722"/>
                      <a:pt x="2217" y="4151046"/>
                    </a:cubicBezTo>
                    <a:lnTo>
                      <a:pt x="2217" y="1840340"/>
                    </a:lnTo>
                    <a:lnTo>
                      <a:pt x="0" y="1840340"/>
                    </a:lnTo>
                    <a:lnTo>
                      <a:pt x="0" y="72189"/>
                    </a:lnTo>
                    <a:lnTo>
                      <a:pt x="201053" y="72189"/>
                    </a:lnTo>
                    <a:lnTo>
                      <a:pt x="201053" y="1840340"/>
                    </a:lnTo>
                    <a:lnTo>
                      <a:pt x="198042" y="1840340"/>
                    </a:lnTo>
                    <a:lnTo>
                      <a:pt x="198042" y="4114519"/>
                    </a:lnTo>
                    <a:cubicBezTo>
                      <a:pt x="198042" y="4944044"/>
                      <a:pt x="870504" y="5616506"/>
                      <a:pt x="1700029" y="5616506"/>
                    </a:cubicBezTo>
                    <a:cubicBezTo>
                      <a:pt x="2529554" y="5616506"/>
                      <a:pt x="3202016" y="4944044"/>
                      <a:pt x="3202016" y="4114519"/>
                    </a:cubicBezTo>
                    <a:lnTo>
                      <a:pt x="3202016" y="2428002"/>
                    </a:lnTo>
                    <a:lnTo>
                      <a:pt x="3199799" y="2428002"/>
                    </a:lnTo>
                    <a:lnTo>
                      <a:pt x="3199799" y="1697812"/>
                    </a:lnTo>
                    <a:lnTo>
                      <a:pt x="3202016" y="1653907"/>
                    </a:lnTo>
                    <a:lnTo>
                      <a:pt x="3202016" y="1652705"/>
                    </a:lnTo>
                    <a:lnTo>
                      <a:pt x="3202077" y="1652705"/>
                    </a:lnTo>
                    <a:lnTo>
                      <a:pt x="3208565" y="1524221"/>
                    </a:lnTo>
                    <a:cubicBezTo>
                      <a:pt x="3295510" y="668089"/>
                      <a:pt x="4018540" y="0"/>
                      <a:pt x="4897611" y="0"/>
                    </a:cubicBezTo>
                    <a:close/>
                  </a:path>
                </a:pathLst>
              </a:custGeom>
              <a:gradFill>
                <a:gsLst>
                  <a:gs pos="50500">
                    <a:srgbClr val="E24F7B">
                      <a:lumMod val="98000"/>
                    </a:srgbClr>
                  </a:gs>
                  <a:gs pos="0">
                    <a:srgbClr val="FA653C"/>
                  </a:gs>
                  <a:gs pos="100000">
                    <a:srgbClr val="CA3AB9"/>
                  </a:gs>
                </a:gsLst>
                <a:lin ang="10800000" scaled="0"/>
              </a:gradFill>
              <a:ln w="3492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F5B05357-CA76-76A0-B138-3A35121F3676}"/>
                  </a:ext>
                </a:extLst>
              </p:cNvPr>
              <p:cNvSpPr/>
              <p:nvPr/>
            </p:nvSpPr>
            <p:spPr>
              <a:xfrm>
                <a:off x="2410575" y="1299126"/>
                <a:ext cx="244616" cy="24461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CB3AB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2326E1BF-8C16-65D2-ABDB-AB211482682A}"/>
                  </a:ext>
                </a:extLst>
              </p:cNvPr>
              <p:cNvSpPr/>
              <p:nvPr/>
            </p:nvSpPr>
            <p:spPr>
              <a:xfrm>
                <a:off x="2395751" y="2242420"/>
                <a:ext cx="257077" cy="257077"/>
              </a:xfrm>
              <a:prstGeom prst="ellipse">
                <a:avLst/>
              </a:prstGeom>
              <a:solidFill>
                <a:srgbClr val="CB3BB7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C139EBAF-717B-BEB8-1048-46094637C579}"/>
                  </a:ext>
                </a:extLst>
              </p:cNvPr>
              <p:cNvSpPr/>
              <p:nvPr/>
            </p:nvSpPr>
            <p:spPr>
              <a:xfrm>
                <a:off x="2395751" y="3637597"/>
                <a:ext cx="257077" cy="257077"/>
              </a:xfrm>
              <a:prstGeom prst="ellipse">
                <a:avLst/>
              </a:prstGeom>
              <a:solidFill>
                <a:srgbClr val="CB3BB7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88503796-C519-E3A5-BB8A-9FFC5A8B56E7}"/>
                  </a:ext>
                </a:extLst>
              </p:cNvPr>
              <p:cNvSpPr/>
              <p:nvPr/>
            </p:nvSpPr>
            <p:spPr>
              <a:xfrm>
                <a:off x="6019423" y="1308815"/>
                <a:ext cx="257077" cy="257077"/>
              </a:xfrm>
              <a:prstGeom prst="ellipse">
                <a:avLst/>
              </a:prstGeom>
              <a:solidFill>
                <a:srgbClr val="E04D81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DC3CDA29-F25A-A626-DC7B-319A6CFE7C88}"/>
                  </a:ext>
                </a:extLst>
              </p:cNvPr>
              <p:cNvSpPr/>
              <p:nvPr/>
            </p:nvSpPr>
            <p:spPr>
              <a:xfrm>
                <a:off x="9655151" y="1268961"/>
                <a:ext cx="257077" cy="257077"/>
              </a:xfrm>
              <a:prstGeom prst="ellipse">
                <a:avLst/>
              </a:prstGeom>
              <a:solidFill>
                <a:srgbClr val="F9643E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04007656-58FC-8C51-0763-40EEFF7949A5}"/>
                  </a:ext>
                </a:extLst>
              </p:cNvPr>
              <p:cNvSpPr/>
              <p:nvPr/>
            </p:nvSpPr>
            <p:spPr>
              <a:xfrm>
                <a:off x="9655152" y="2242420"/>
                <a:ext cx="257077" cy="257077"/>
              </a:xfrm>
              <a:prstGeom prst="ellipse">
                <a:avLst/>
              </a:prstGeom>
              <a:solidFill>
                <a:srgbClr val="F9643E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9D323700-B928-B61D-FB69-FD154076EAEB}"/>
                  </a:ext>
                </a:extLst>
              </p:cNvPr>
              <p:cNvSpPr/>
              <p:nvPr/>
            </p:nvSpPr>
            <p:spPr>
              <a:xfrm>
                <a:off x="9655152" y="3637597"/>
                <a:ext cx="257077" cy="257077"/>
              </a:xfrm>
              <a:prstGeom prst="ellipse">
                <a:avLst/>
              </a:prstGeom>
              <a:solidFill>
                <a:srgbClr val="F9643E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AA693B5-7FBD-3833-67C7-79CE73A61E7E}"/>
                  </a:ext>
                </a:extLst>
              </p:cNvPr>
              <p:cNvSpPr/>
              <p:nvPr/>
            </p:nvSpPr>
            <p:spPr>
              <a:xfrm>
                <a:off x="7233694" y="3637597"/>
                <a:ext cx="257077" cy="257077"/>
              </a:xfrm>
              <a:prstGeom prst="ellipse">
                <a:avLst/>
              </a:prstGeom>
              <a:solidFill>
                <a:srgbClr val="EA5363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1B7841-3C4C-1365-88EB-998758E082BB}"/>
                </a:ext>
              </a:extLst>
            </p:cNvPr>
            <p:cNvSpPr txBox="1"/>
            <p:nvPr/>
          </p:nvSpPr>
          <p:spPr>
            <a:xfrm>
              <a:off x="2683696" y="3582519"/>
              <a:ext cx="197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02.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프로젝트 개요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F874BC-00E7-04B1-33D9-E8437414409A}"/>
                </a:ext>
              </a:extLst>
            </p:cNvPr>
            <p:cNvSpPr txBox="1"/>
            <p:nvPr/>
          </p:nvSpPr>
          <p:spPr>
            <a:xfrm>
              <a:off x="2821589" y="3901117"/>
              <a:ext cx="2274836" cy="544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프로젝트 목표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데이터 소개 및 필터링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6947CD-370C-E3D8-A4A0-D94A8E359532}"/>
                </a:ext>
              </a:extLst>
            </p:cNvPr>
            <p:cNvSpPr txBox="1"/>
            <p:nvPr/>
          </p:nvSpPr>
          <p:spPr>
            <a:xfrm>
              <a:off x="5102405" y="1901784"/>
              <a:ext cx="1974630" cy="35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03.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EDA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및 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전처리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27E732-FFEE-4C14-842D-EB9FEA51C483}"/>
                </a:ext>
              </a:extLst>
            </p:cNvPr>
            <p:cNvSpPr txBox="1"/>
            <p:nvPr/>
          </p:nvSpPr>
          <p:spPr>
            <a:xfrm>
              <a:off x="5021291" y="2241463"/>
              <a:ext cx="2136856" cy="785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특성 선택 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이상치 </a:t>
              </a:r>
              <a:r>
                <a:rPr lang="ko-KR" altLang="en-US" sz="11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결측치</a:t>
              </a:r>
              <a:r>
                <a:rPr lang="ko-KR" altLang="en-US" sz="11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처리</a:t>
              </a:r>
              <a:endParaRPr lang="en-US" altLang="ko-KR" sz="11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100" dirty="0" err="1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전처리</a:t>
              </a:r>
              <a:r>
                <a:rPr lang="ko-KR" altLang="en-US" sz="11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F1FC52-3E25-B5DB-8642-882D411342DE}"/>
                </a:ext>
              </a:extLst>
            </p:cNvPr>
            <p:cNvSpPr txBox="1"/>
            <p:nvPr/>
          </p:nvSpPr>
          <p:spPr>
            <a:xfrm>
              <a:off x="7532681" y="2202235"/>
              <a:ext cx="197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06.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아이디어 제안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F9359-EB3E-459B-6D74-A6739040D3DC}"/>
                </a:ext>
              </a:extLst>
            </p:cNvPr>
            <p:cNvSpPr txBox="1"/>
            <p:nvPr/>
          </p:nvSpPr>
          <p:spPr>
            <a:xfrm>
              <a:off x="7232476" y="2548594"/>
              <a:ext cx="2274836" cy="57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-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비즈니스 아이디어 도출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-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추후 추가 분석 제안 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CA803F-419C-5C89-CDE7-150A9A7787D1}"/>
                </a:ext>
              </a:extLst>
            </p:cNvPr>
            <p:cNvSpPr txBox="1"/>
            <p:nvPr/>
          </p:nvSpPr>
          <p:spPr>
            <a:xfrm>
              <a:off x="5088905" y="3591523"/>
              <a:ext cx="2001630" cy="35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04.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모델링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A785B7-035B-BF96-786D-310C66851CB3}"/>
                </a:ext>
              </a:extLst>
            </p:cNvPr>
            <p:cNvSpPr txBox="1"/>
            <p:nvPr/>
          </p:nvSpPr>
          <p:spPr>
            <a:xfrm>
              <a:off x="5210362" y="3901117"/>
              <a:ext cx="1758713" cy="102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성능 평가지표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모델 선정 및 평가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rPr>
                <a:t>모델 벤치마크 </a:t>
              </a:r>
              <a:endParaRPr lang="en-US" altLang="ko-KR" sz="1100" dirty="0">
                <a:solidFill>
                  <a:prstClr val="black"/>
                </a:solidFill>
                <a:latin typeface="SUIT Medium" pitchFamily="2" charset="-127"/>
                <a:ea typeface="SUIT Medium" pitchFamily="2" charset="-127"/>
              </a:endParaRPr>
            </a:p>
            <a:p>
              <a:pPr marL="171450" marR="0" lvl="0" indent="-17145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최종 모델 선정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0DFEA3-6858-8BC8-7AB9-959D3A5FACC8}"/>
                </a:ext>
              </a:extLst>
            </p:cNvPr>
            <p:cNvSpPr txBox="1"/>
            <p:nvPr/>
          </p:nvSpPr>
          <p:spPr>
            <a:xfrm>
              <a:off x="7532681" y="3582519"/>
              <a:ext cx="197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05.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ExtraBold" pitchFamily="2" charset="-127"/>
                  <a:ea typeface="SUIT ExtraBold" pitchFamily="2" charset="-127"/>
                  <a:cs typeface="+mn-cs"/>
                </a:rPr>
                <a:t> 대시보드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2AAA6D-F97D-CEE7-D3B4-BE5773DB40B2}"/>
                </a:ext>
              </a:extLst>
            </p:cNvPr>
            <p:cNvSpPr txBox="1"/>
            <p:nvPr/>
          </p:nvSpPr>
          <p:spPr>
            <a:xfrm>
              <a:off x="7232476" y="3901117"/>
              <a:ext cx="2274836" cy="30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-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Streamlit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+mn-cs"/>
                </a:rPr>
                <a:t>대시보드 구성</a:t>
              </a: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B53633-B9D8-F979-DF71-985678A0C177}"/>
              </a:ext>
            </a:extLst>
          </p:cNvPr>
          <p:cNvSpPr/>
          <p:nvPr/>
        </p:nvSpPr>
        <p:spPr>
          <a:xfrm>
            <a:off x="5629439" y="5690927"/>
            <a:ext cx="973352" cy="3017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A75D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8A27B7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STEP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A27B7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9818B1-E117-081F-0D12-54A659DAEA59}"/>
              </a:ext>
            </a:extLst>
          </p:cNvPr>
          <p:cNvSpPr/>
          <p:nvPr/>
        </p:nvSpPr>
        <p:spPr>
          <a:xfrm>
            <a:off x="8250400" y="5695712"/>
            <a:ext cx="973352" cy="3017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A75D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8A27B7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STEP 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A27B7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2E030DB0-4BF1-DF1A-5272-DF47C15F4A24}"/>
              </a:ext>
            </a:extLst>
          </p:cNvPr>
          <p:cNvSpPr/>
          <p:nvPr/>
        </p:nvSpPr>
        <p:spPr>
          <a:xfrm>
            <a:off x="4716714" y="6224967"/>
            <a:ext cx="351147" cy="313616"/>
          </a:xfrm>
          <a:prstGeom prst="stripedRightArrow">
            <a:avLst>
              <a:gd name="adj1" fmla="val 51195"/>
              <a:gd name="adj2" fmla="val 359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줄무늬가 있는 오른쪽 24">
            <a:extLst>
              <a:ext uri="{FF2B5EF4-FFF2-40B4-BE49-F238E27FC236}">
                <a16:creationId xmlns:a16="http://schemas.microsoft.com/office/drawing/2014/main" id="{E3839390-D0F5-76B7-9101-57ED953FD146}"/>
              </a:ext>
            </a:extLst>
          </p:cNvPr>
          <p:cNvSpPr/>
          <p:nvPr/>
        </p:nvSpPr>
        <p:spPr>
          <a:xfrm>
            <a:off x="6966904" y="6224967"/>
            <a:ext cx="351147" cy="313616"/>
          </a:xfrm>
          <a:prstGeom prst="stripedRightArrow">
            <a:avLst>
              <a:gd name="adj1" fmla="val 51195"/>
              <a:gd name="adj2" fmla="val 359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A38591-F75D-2578-02AF-A55E8F78E78B}"/>
              </a:ext>
            </a:extLst>
          </p:cNvPr>
          <p:cNvSpPr txBox="1"/>
          <p:nvPr/>
        </p:nvSpPr>
        <p:spPr>
          <a:xfrm>
            <a:off x="11664020" y="6331515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IT Medium" pitchFamily="2" charset="-127"/>
                <a:ea typeface="SUIT Medium" pitchFamily="2" charset="-127"/>
                <a:cs typeface="+mn-cs"/>
              </a:rPr>
              <a:t>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IT Medium" pitchFamily="2" charset="-127"/>
              <a:ea typeface="SUIT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10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94375-2646-8C75-2E35-CE251579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5591D6-D028-EC75-0017-DEA6FE24237B}"/>
              </a:ext>
            </a:extLst>
          </p:cNvPr>
          <p:cNvSpPr/>
          <p:nvPr/>
        </p:nvSpPr>
        <p:spPr>
          <a:xfrm>
            <a:off x="0" y="1"/>
            <a:ext cx="689811" cy="6858000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0AE233D6-D93D-95E7-938A-ABDD688AB984}"/>
              </a:ext>
            </a:extLst>
          </p:cNvPr>
          <p:cNvSpPr/>
          <p:nvPr/>
        </p:nvSpPr>
        <p:spPr>
          <a:xfrm>
            <a:off x="344905" y="608431"/>
            <a:ext cx="2423895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2D2A-6C65-C4C0-D4DA-BF19C361A26F}"/>
              </a:ext>
            </a:extLst>
          </p:cNvPr>
          <p:cNvSpPr txBox="1"/>
          <p:nvPr/>
        </p:nvSpPr>
        <p:spPr>
          <a:xfrm>
            <a:off x="619243" y="653226"/>
            <a:ext cx="242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UIT SemiBold" pitchFamily="2" charset="-127"/>
                <a:ea typeface="SUIT SemiBold" pitchFamily="2" charset="-127"/>
              </a:rPr>
              <a:t>아이디어 제안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F96511-8C56-972E-7708-8098EA1D1397}"/>
              </a:ext>
            </a:extLst>
          </p:cNvPr>
          <p:cNvGrpSpPr/>
          <p:nvPr/>
        </p:nvGrpSpPr>
        <p:grpSpPr>
          <a:xfrm>
            <a:off x="1539433" y="3507675"/>
            <a:ext cx="9731687" cy="2772002"/>
            <a:chOff x="1473171" y="3625644"/>
            <a:chExt cx="9469040" cy="41774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0CCEA-FF02-FEAD-55DF-C8E7EB11907D}"/>
                </a:ext>
              </a:extLst>
            </p:cNvPr>
            <p:cNvGrpSpPr/>
            <p:nvPr/>
          </p:nvGrpSpPr>
          <p:grpSpPr>
            <a:xfrm>
              <a:off x="1473171" y="3625644"/>
              <a:ext cx="9469040" cy="4177444"/>
              <a:chOff x="2441828" y="3817110"/>
              <a:chExt cx="8355258" cy="3686080"/>
            </a:xfrm>
            <a:effectLst>
              <a:outerShdw blurRad="101600" dist="38100" dir="2700000" algn="tl" rotWithShape="0">
                <a:prstClr val="black">
                  <a:alpha val="46000"/>
                </a:prstClr>
              </a:outerShdw>
            </a:effectLst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EB067E2-59AB-35F4-04F3-8AB704ED528E}"/>
                  </a:ext>
                </a:extLst>
              </p:cNvPr>
              <p:cNvSpPr/>
              <p:nvPr/>
            </p:nvSpPr>
            <p:spPr>
              <a:xfrm>
                <a:off x="10629922" y="3817113"/>
                <a:ext cx="167164" cy="3686077"/>
              </a:xfrm>
              <a:prstGeom prst="rect">
                <a:avLst/>
              </a:prstGeom>
              <a:solidFill>
                <a:srgbClr val="E8340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1F13547-0FB7-A7CE-1B7D-96D452C77C72}"/>
                  </a:ext>
                </a:extLst>
              </p:cNvPr>
              <p:cNvSpPr/>
              <p:nvPr/>
            </p:nvSpPr>
            <p:spPr>
              <a:xfrm>
                <a:off x="2441828" y="3817110"/>
                <a:ext cx="167164" cy="3686077"/>
              </a:xfrm>
              <a:prstGeom prst="rect">
                <a:avLst/>
              </a:prstGeom>
              <a:solidFill>
                <a:srgbClr val="E8340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8F456C-2439-B5D6-C8B5-7D17E61C1F99}"/>
                </a:ext>
              </a:extLst>
            </p:cNvPr>
            <p:cNvSpPr txBox="1"/>
            <p:nvPr/>
          </p:nvSpPr>
          <p:spPr>
            <a:xfrm>
              <a:off x="1930332" y="3651934"/>
              <a:ext cx="7919785" cy="510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아이디어 </a:t>
              </a:r>
              <a:r>
                <a:rPr lang="en-US" altLang="ko-KR" sz="1600" dirty="0">
                  <a:latin typeface="SUIT ExtraBold" pitchFamily="2" charset="-127"/>
                  <a:ea typeface="SUIT ExtraBold" pitchFamily="2" charset="-127"/>
                </a:rPr>
                <a:t>2. 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대출자를 위한 예측 해석 기반의 대출 전략 제시 </a:t>
              </a:r>
              <a:r>
                <a:rPr lang="en-US" altLang="ko-KR" sz="1600" dirty="0">
                  <a:latin typeface="SUIT ExtraBold" pitchFamily="2" charset="-127"/>
                  <a:ea typeface="SUIT ExtraBold" pitchFamily="2" charset="-127"/>
                </a:rPr>
                <a:t># 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대출 승인</a:t>
              </a:r>
              <a:r>
                <a:rPr lang="en-US" altLang="ko-KR" sz="1600" dirty="0">
                  <a:latin typeface="SUIT ExtraBold" pitchFamily="2" charset="-127"/>
                  <a:ea typeface="SUIT ExtraBold" pitchFamily="2" charset="-127"/>
                </a:rPr>
                <a:t> # </a:t>
              </a:r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투자 가능성 상승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BA74-A3AC-5E2A-5D9B-3A321D7DD681}"/>
                </a:ext>
              </a:extLst>
            </p:cNvPr>
            <p:cNvSpPr txBox="1"/>
            <p:nvPr/>
          </p:nvSpPr>
          <p:spPr>
            <a:xfrm>
              <a:off x="1726966" y="4470381"/>
              <a:ext cx="8935679" cy="2844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모델의 투명성을 이용하여 대출이 거절되거나 투자를 받지 못한 대출자에게 </a:t>
              </a:r>
              <a:r>
                <a:rPr lang="ko-KR" altLang="en-US" sz="1400" dirty="0">
                  <a:highlight>
                    <a:srgbClr val="ECE4F8"/>
                  </a:highlight>
                  <a:latin typeface="SUIT ExtraBold" pitchFamily="2" charset="-127"/>
                  <a:ea typeface="SUIT ExtraBold" pitchFamily="2" charset="-127"/>
                </a:rPr>
                <a:t>예측 해석 기반의 대출 전략을 제시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하여 대출자에게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대출 가능성에 부정적 영향을 미치는 요소들과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리스크 관리에 대한 내용을 고지하고 알맞은 대출 조건을 이용하게 함으로써 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ECE4F8"/>
                  </a:highlight>
                  <a:latin typeface="SUIT ExtraBold" pitchFamily="2" charset="-127"/>
                  <a:ea typeface="SUIT ExtraBold" pitchFamily="2" charset="-127"/>
                </a:rPr>
                <a:t>대출의 건전성과 건전한 대출 거래량을 상승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시킬 것으로 기대합니다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.</a:t>
              </a:r>
            </a:p>
            <a:p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ex)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특정 대출자의 예측 결과가 미상환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(Charge off)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으로 예측되지만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,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대출기간 감소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/</a:t>
              </a:r>
              <a:r>
                <a:rPr lang="ko-KR" altLang="en-US" sz="1400" dirty="0" err="1">
                  <a:latin typeface="SUIT Medium" pitchFamily="2" charset="-127"/>
                  <a:ea typeface="SUIT Medium" pitchFamily="2" charset="-127"/>
                </a:rPr>
                <a:t>리볼빙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 사용률 향상을 통해 </a:t>
              </a:r>
              <a:endParaRPr lang="en-US" altLang="ko-KR" sz="1400" dirty="0">
                <a:latin typeface="SUIT Medium" pitchFamily="2" charset="-127"/>
                <a:ea typeface="SUIT Medium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       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상환</a:t>
              </a:r>
              <a:r>
                <a:rPr lang="en-US" altLang="ko-KR" sz="1400" dirty="0">
                  <a:latin typeface="SUIT Medium" pitchFamily="2" charset="-127"/>
                  <a:ea typeface="SUIT Medium" pitchFamily="2" charset="-127"/>
                </a:rPr>
                <a:t>(Fully Paid)</a:t>
              </a:r>
              <a:r>
                <a:rPr lang="ko-KR" altLang="en-US" sz="1400" dirty="0">
                  <a:latin typeface="SUIT Medium" pitchFamily="2" charset="-127"/>
                  <a:ea typeface="SUIT Medium" pitchFamily="2" charset="-127"/>
                </a:rPr>
                <a:t>으로 예측되어 투자 가능성을 높일 수 있다는 점을 해당 대출자에게 제공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91097EA-385A-718A-21BE-82BB79949A8A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7E19A2-3966-DA7E-498F-455E1D3C5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0C8864-8155-9331-BC70-8C44ED2600D4}"/>
              </a:ext>
            </a:extLst>
          </p:cNvPr>
          <p:cNvSpPr txBox="1"/>
          <p:nvPr/>
        </p:nvSpPr>
        <p:spPr>
          <a:xfrm>
            <a:off x="937324" y="1413249"/>
            <a:ext cx="11136142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대출 거절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,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투자를 받지 못한 대출자에 대한 고려사항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대출이 거절되거나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투자를 받지 못한 대출자들에 대한 정성적인 관리가 필요합니다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6FB925E-3D6D-1477-6BEE-D14440C5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52" y="2567553"/>
            <a:ext cx="2906095" cy="4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4C970E-DF5D-5A61-B178-66B969071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454CD4-1531-75FF-E740-C83D28282F5B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50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34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FF"/>
            </a:gs>
            <a:gs pos="0">
              <a:srgbClr val="FEFA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222AF4C-059E-910F-D182-91914D39E867}"/>
              </a:ext>
            </a:extLst>
          </p:cNvPr>
          <p:cNvSpPr/>
          <p:nvPr/>
        </p:nvSpPr>
        <p:spPr>
          <a:xfrm>
            <a:off x="0" y="6575117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710969A7-323B-780F-2EC6-E87EE01E3D9A}"/>
              </a:ext>
            </a:extLst>
          </p:cNvPr>
          <p:cNvSpPr/>
          <p:nvPr/>
        </p:nvSpPr>
        <p:spPr>
          <a:xfrm>
            <a:off x="344905" y="608431"/>
            <a:ext cx="2423895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CCE7B-A040-0BF8-4E87-784EBD866E03}"/>
              </a:ext>
            </a:extLst>
          </p:cNvPr>
          <p:cNvSpPr txBox="1"/>
          <p:nvPr/>
        </p:nvSpPr>
        <p:spPr>
          <a:xfrm>
            <a:off x="619243" y="653226"/>
            <a:ext cx="242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UIT SemiBold" pitchFamily="2" charset="-127"/>
                <a:ea typeface="SUIT SemiBold" pitchFamily="2" charset="-127"/>
              </a:rPr>
              <a:t>추후 분석 계획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1814A7-BBC7-F4CD-63E1-004E9EFB0A98}"/>
              </a:ext>
            </a:extLst>
          </p:cNvPr>
          <p:cNvSpPr/>
          <p:nvPr/>
        </p:nvSpPr>
        <p:spPr>
          <a:xfrm>
            <a:off x="0" y="0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75D54-5722-CE04-BE14-34F1E92E3508}"/>
              </a:ext>
            </a:extLst>
          </p:cNvPr>
          <p:cNvSpPr txBox="1"/>
          <p:nvPr/>
        </p:nvSpPr>
        <p:spPr>
          <a:xfrm>
            <a:off x="1428271" y="1770865"/>
            <a:ext cx="9335458" cy="351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1. settlement(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재조정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/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hardship(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어려움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)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특성 추가 분석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모델의 일반화 성능 문제로 제거했던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settlement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/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hardship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관련 특성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결측 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90%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이상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을 따로 분리하고 분석하여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해당 특성을 가진 고객의 특징을 알아볼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2.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SUIT ExtraBold" pitchFamily="2" charset="-127"/>
                <a:ea typeface="SUIT ExtraBold" pitchFamily="2" charset="-127"/>
              </a:rPr>
              <a:t>최근신용점수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SUIT ExtraBold" pitchFamily="2" charset="-127"/>
                <a:ea typeface="SUIT ExtraBold" pitchFamily="2" charset="-127"/>
              </a:rPr>
              <a:t>(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SUIT ExtraBold" pitchFamily="2" charset="-127"/>
                <a:ea typeface="SUIT ExtraBold" pitchFamily="2" charset="-127"/>
              </a:rPr>
              <a:t>last_fico_score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SUIT ExtraBold" pitchFamily="2" charset="-127"/>
                <a:ea typeface="SUIT ExtraBold" pitchFamily="2" charset="-127"/>
              </a:rPr>
              <a:t>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SUIT ExtraBold" pitchFamily="2" charset="-127"/>
                <a:ea typeface="SUIT ExtraBold" pitchFamily="2" charset="-127"/>
              </a:rPr>
              <a:t>별</a:t>
            </a: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고객 세분화 분석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가장 높은 중요도를 보인 최근신용점수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를 중심으로 고객 세분화 분석을 진행하여 고객관점에서 최근신용점수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(</a:t>
            </a:r>
            <a:r>
              <a:rPr lang="en-US" altLang="ko-KR" sz="1400" dirty="0" err="1">
                <a:latin typeface="SUIT Medium" pitchFamily="2" charset="-127"/>
                <a:ea typeface="SUIT Medium" pitchFamily="2" charset="-127"/>
              </a:rPr>
              <a:t>last_fico_score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)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를 높이기 위한 신용 관리 방향성을 제시할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SUIT ExtraBold" pitchFamily="2" charset="-127"/>
                <a:ea typeface="SUIT ExtraBold" pitchFamily="2" charset="-127"/>
              </a:rPr>
              <a:t>3. </a:t>
            </a:r>
            <a:r>
              <a:rPr lang="ko-KR" altLang="en-US" sz="1600" dirty="0">
                <a:latin typeface="SUIT ExtraBold" pitchFamily="2" charset="-127"/>
                <a:ea typeface="SUIT ExtraBold" pitchFamily="2" charset="-127"/>
              </a:rPr>
              <a:t>해석 가능성이 있는 다른 모델 생성 및 성능 비교</a:t>
            </a:r>
            <a:endParaRPr lang="en-US" altLang="ko-KR" sz="1600" dirty="0">
              <a:latin typeface="SUIT ExtraBold" pitchFamily="2" charset="-127"/>
              <a:ea typeface="SUIT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더욱 복잡하지만 해석 가능성이 높은 모델을 생성하여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이전 모델과 성능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,</a:t>
            </a: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 소요시간을 비교해볼 수 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 </a:t>
            </a:r>
            <a:endParaRPr lang="ko-KR" altLang="en-US" sz="1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27179-BD1F-ABE8-8E6A-5CC7761A3924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51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536CB3-10A1-66FC-5E2A-09A869D01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EC5995-7996-8AB3-3DB0-3B181EC39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8A6888-2E31-7211-AD37-CE28563E82A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202266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FFFF"/>
            </a:gs>
            <a:gs pos="0">
              <a:srgbClr val="FEFAF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222AF4C-059E-910F-D182-91914D39E867}"/>
              </a:ext>
            </a:extLst>
          </p:cNvPr>
          <p:cNvSpPr/>
          <p:nvPr/>
        </p:nvSpPr>
        <p:spPr>
          <a:xfrm>
            <a:off x="0" y="6575117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710969A7-323B-780F-2EC6-E87EE01E3D9A}"/>
              </a:ext>
            </a:extLst>
          </p:cNvPr>
          <p:cNvSpPr/>
          <p:nvPr/>
        </p:nvSpPr>
        <p:spPr>
          <a:xfrm>
            <a:off x="344905" y="608431"/>
            <a:ext cx="2423895" cy="551257"/>
          </a:xfrm>
          <a:prstGeom prst="parallelogram">
            <a:avLst>
              <a:gd name="adj" fmla="val 324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CCE7B-A040-0BF8-4E87-784EBD866E03}"/>
              </a:ext>
            </a:extLst>
          </p:cNvPr>
          <p:cNvSpPr txBox="1"/>
          <p:nvPr/>
        </p:nvSpPr>
        <p:spPr>
          <a:xfrm>
            <a:off x="619243" y="653226"/>
            <a:ext cx="242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SUIT SemiBold" pitchFamily="2" charset="-127"/>
                <a:ea typeface="SUIT SemiBold" pitchFamily="2" charset="-127"/>
              </a:rPr>
              <a:t>프로젝트 회고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BA239A-4B08-DC7B-64D8-BD994C10748F}"/>
              </a:ext>
            </a:extLst>
          </p:cNvPr>
          <p:cNvGrpSpPr/>
          <p:nvPr/>
        </p:nvGrpSpPr>
        <p:grpSpPr>
          <a:xfrm>
            <a:off x="859211" y="1339115"/>
            <a:ext cx="10473579" cy="4771962"/>
            <a:chOff x="1364777" y="1637731"/>
            <a:chExt cx="9567919" cy="453752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F6B1BE7-12A1-4C9A-66EE-FABD66CF3520}"/>
                </a:ext>
              </a:extLst>
            </p:cNvPr>
            <p:cNvGrpSpPr/>
            <p:nvPr/>
          </p:nvGrpSpPr>
          <p:grpSpPr>
            <a:xfrm>
              <a:off x="1364777" y="1637731"/>
              <a:ext cx="9567919" cy="918703"/>
              <a:chOff x="1364777" y="1637731"/>
              <a:chExt cx="9567919" cy="91870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650088E-88A5-7704-8207-66CA61AC218C}"/>
                  </a:ext>
                </a:extLst>
              </p:cNvPr>
              <p:cNvSpPr/>
              <p:nvPr/>
            </p:nvSpPr>
            <p:spPr>
              <a:xfrm>
                <a:off x="1364777" y="1637731"/>
                <a:ext cx="1226023" cy="551257"/>
              </a:xfrm>
              <a:custGeom>
                <a:avLst/>
                <a:gdLst>
                  <a:gd name="connsiteX0" fmla="*/ 0 w 1226023"/>
                  <a:gd name="connsiteY0" fmla="*/ 0 h 551257"/>
                  <a:gd name="connsiteX1" fmla="*/ 433195 w 1226023"/>
                  <a:gd name="connsiteY1" fmla="*/ 0 h 551257"/>
                  <a:gd name="connsiteX2" fmla="*/ 854129 w 1226023"/>
                  <a:gd name="connsiteY2" fmla="*/ 0 h 551257"/>
                  <a:gd name="connsiteX3" fmla="*/ 1226023 w 1226023"/>
                  <a:gd name="connsiteY3" fmla="*/ 0 h 551257"/>
                  <a:gd name="connsiteX4" fmla="*/ 1226023 w 1226023"/>
                  <a:gd name="connsiteY4" fmla="*/ 551257 h 551257"/>
                  <a:gd name="connsiteX5" fmla="*/ 841869 w 1226023"/>
                  <a:gd name="connsiteY5" fmla="*/ 551257 h 551257"/>
                  <a:gd name="connsiteX6" fmla="*/ 433195 w 1226023"/>
                  <a:gd name="connsiteY6" fmla="*/ 551257 h 551257"/>
                  <a:gd name="connsiteX7" fmla="*/ 0 w 1226023"/>
                  <a:gd name="connsiteY7" fmla="*/ 551257 h 551257"/>
                  <a:gd name="connsiteX8" fmla="*/ 0 w 1226023"/>
                  <a:gd name="connsiteY8" fmla="*/ 0 h 55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6023" h="551257" fill="none" extrusionOk="0">
                    <a:moveTo>
                      <a:pt x="0" y="0"/>
                    </a:moveTo>
                    <a:cubicBezTo>
                      <a:pt x="194803" y="-19809"/>
                      <a:pt x="286580" y="23162"/>
                      <a:pt x="433195" y="0"/>
                    </a:cubicBezTo>
                    <a:cubicBezTo>
                      <a:pt x="579810" y="-23162"/>
                      <a:pt x="733686" y="35315"/>
                      <a:pt x="854129" y="0"/>
                    </a:cubicBezTo>
                    <a:cubicBezTo>
                      <a:pt x="974572" y="-35315"/>
                      <a:pt x="1071569" y="33593"/>
                      <a:pt x="1226023" y="0"/>
                    </a:cubicBezTo>
                    <a:cubicBezTo>
                      <a:pt x="1272760" y="217553"/>
                      <a:pt x="1187864" y="350165"/>
                      <a:pt x="1226023" y="551257"/>
                    </a:cubicBezTo>
                    <a:cubicBezTo>
                      <a:pt x="1060137" y="585902"/>
                      <a:pt x="933648" y="532033"/>
                      <a:pt x="841869" y="551257"/>
                    </a:cubicBezTo>
                    <a:cubicBezTo>
                      <a:pt x="750090" y="570481"/>
                      <a:pt x="535984" y="550051"/>
                      <a:pt x="433195" y="551257"/>
                    </a:cubicBezTo>
                    <a:cubicBezTo>
                      <a:pt x="330406" y="552463"/>
                      <a:pt x="189390" y="516368"/>
                      <a:pt x="0" y="551257"/>
                    </a:cubicBezTo>
                    <a:cubicBezTo>
                      <a:pt x="-45708" y="307009"/>
                      <a:pt x="60353" y="248911"/>
                      <a:pt x="0" y="0"/>
                    </a:cubicBezTo>
                    <a:close/>
                  </a:path>
                  <a:path w="1226023" h="551257" stroke="0" extrusionOk="0">
                    <a:moveTo>
                      <a:pt x="0" y="0"/>
                    </a:moveTo>
                    <a:cubicBezTo>
                      <a:pt x="183655" y="-24595"/>
                      <a:pt x="210097" y="22107"/>
                      <a:pt x="396414" y="0"/>
                    </a:cubicBezTo>
                    <a:cubicBezTo>
                      <a:pt x="582731" y="-22107"/>
                      <a:pt x="637125" y="25830"/>
                      <a:pt x="768308" y="0"/>
                    </a:cubicBezTo>
                    <a:cubicBezTo>
                      <a:pt x="899491" y="-25830"/>
                      <a:pt x="1056687" y="51649"/>
                      <a:pt x="1226023" y="0"/>
                    </a:cubicBezTo>
                    <a:cubicBezTo>
                      <a:pt x="1252646" y="145966"/>
                      <a:pt x="1217473" y="325353"/>
                      <a:pt x="1226023" y="551257"/>
                    </a:cubicBezTo>
                    <a:cubicBezTo>
                      <a:pt x="1105833" y="596200"/>
                      <a:pt x="988129" y="539418"/>
                      <a:pt x="841869" y="551257"/>
                    </a:cubicBezTo>
                    <a:cubicBezTo>
                      <a:pt x="695609" y="563096"/>
                      <a:pt x="621748" y="529333"/>
                      <a:pt x="408674" y="551257"/>
                    </a:cubicBezTo>
                    <a:cubicBezTo>
                      <a:pt x="195600" y="573181"/>
                      <a:pt x="197479" y="538871"/>
                      <a:pt x="0" y="551257"/>
                    </a:cubicBezTo>
                    <a:cubicBezTo>
                      <a:pt x="-41521" y="374974"/>
                      <a:pt x="26120" y="24319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하요한</a:t>
                </a:r>
                <a:endPara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8B0F3F3-22AB-B528-7588-39E34169E473}"/>
                  </a:ext>
                </a:extLst>
              </p:cNvPr>
              <p:cNvSpPr/>
              <p:nvPr/>
            </p:nvSpPr>
            <p:spPr>
              <a:xfrm>
                <a:off x="2768800" y="1637731"/>
                <a:ext cx="8163896" cy="918703"/>
              </a:xfrm>
              <a:custGeom>
                <a:avLst/>
                <a:gdLst>
                  <a:gd name="connsiteX0" fmla="*/ 0 w 8163896"/>
                  <a:gd name="connsiteY0" fmla="*/ 0 h 918703"/>
                  <a:gd name="connsiteX1" fmla="*/ 501496 w 8163896"/>
                  <a:gd name="connsiteY1" fmla="*/ 0 h 918703"/>
                  <a:gd name="connsiteX2" fmla="*/ 921354 w 8163896"/>
                  <a:gd name="connsiteY2" fmla="*/ 0 h 918703"/>
                  <a:gd name="connsiteX3" fmla="*/ 1504489 w 8163896"/>
                  <a:gd name="connsiteY3" fmla="*/ 0 h 918703"/>
                  <a:gd name="connsiteX4" fmla="*/ 2005986 w 8163896"/>
                  <a:gd name="connsiteY4" fmla="*/ 0 h 918703"/>
                  <a:gd name="connsiteX5" fmla="*/ 2752399 w 8163896"/>
                  <a:gd name="connsiteY5" fmla="*/ 0 h 918703"/>
                  <a:gd name="connsiteX6" fmla="*/ 3172257 w 8163896"/>
                  <a:gd name="connsiteY6" fmla="*/ 0 h 918703"/>
                  <a:gd name="connsiteX7" fmla="*/ 3673753 w 8163896"/>
                  <a:gd name="connsiteY7" fmla="*/ 0 h 918703"/>
                  <a:gd name="connsiteX8" fmla="*/ 4338528 w 8163896"/>
                  <a:gd name="connsiteY8" fmla="*/ 0 h 918703"/>
                  <a:gd name="connsiteX9" fmla="*/ 5084941 w 8163896"/>
                  <a:gd name="connsiteY9" fmla="*/ 0 h 918703"/>
                  <a:gd name="connsiteX10" fmla="*/ 5749715 w 8163896"/>
                  <a:gd name="connsiteY10" fmla="*/ 0 h 918703"/>
                  <a:gd name="connsiteX11" fmla="*/ 6414490 w 8163896"/>
                  <a:gd name="connsiteY11" fmla="*/ 0 h 918703"/>
                  <a:gd name="connsiteX12" fmla="*/ 7079264 w 8163896"/>
                  <a:gd name="connsiteY12" fmla="*/ 0 h 918703"/>
                  <a:gd name="connsiteX13" fmla="*/ 7499122 w 8163896"/>
                  <a:gd name="connsiteY13" fmla="*/ 0 h 918703"/>
                  <a:gd name="connsiteX14" fmla="*/ 8163896 w 8163896"/>
                  <a:gd name="connsiteY14" fmla="*/ 0 h 918703"/>
                  <a:gd name="connsiteX15" fmla="*/ 8163896 w 8163896"/>
                  <a:gd name="connsiteY15" fmla="*/ 440977 h 918703"/>
                  <a:gd name="connsiteX16" fmla="*/ 8163896 w 8163896"/>
                  <a:gd name="connsiteY16" fmla="*/ 918703 h 918703"/>
                  <a:gd name="connsiteX17" fmla="*/ 7662400 w 8163896"/>
                  <a:gd name="connsiteY17" fmla="*/ 918703 h 918703"/>
                  <a:gd name="connsiteX18" fmla="*/ 6915986 w 8163896"/>
                  <a:gd name="connsiteY18" fmla="*/ 918703 h 918703"/>
                  <a:gd name="connsiteX19" fmla="*/ 6414490 w 8163896"/>
                  <a:gd name="connsiteY19" fmla="*/ 918703 h 918703"/>
                  <a:gd name="connsiteX20" fmla="*/ 6076271 w 8163896"/>
                  <a:gd name="connsiteY20" fmla="*/ 918703 h 918703"/>
                  <a:gd name="connsiteX21" fmla="*/ 5656414 w 8163896"/>
                  <a:gd name="connsiteY21" fmla="*/ 918703 h 918703"/>
                  <a:gd name="connsiteX22" fmla="*/ 5236556 w 8163896"/>
                  <a:gd name="connsiteY22" fmla="*/ 918703 h 918703"/>
                  <a:gd name="connsiteX23" fmla="*/ 4816699 w 8163896"/>
                  <a:gd name="connsiteY23" fmla="*/ 918703 h 918703"/>
                  <a:gd name="connsiteX24" fmla="*/ 4315202 w 8163896"/>
                  <a:gd name="connsiteY24" fmla="*/ 918703 h 918703"/>
                  <a:gd name="connsiteX25" fmla="*/ 3732067 w 8163896"/>
                  <a:gd name="connsiteY25" fmla="*/ 918703 h 918703"/>
                  <a:gd name="connsiteX26" fmla="*/ 3230570 w 8163896"/>
                  <a:gd name="connsiteY26" fmla="*/ 918703 h 918703"/>
                  <a:gd name="connsiteX27" fmla="*/ 2892352 w 8163896"/>
                  <a:gd name="connsiteY27" fmla="*/ 918703 h 918703"/>
                  <a:gd name="connsiteX28" fmla="*/ 2554133 w 8163896"/>
                  <a:gd name="connsiteY28" fmla="*/ 918703 h 918703"/>
                  <a:gd name="connsiteX29" fmla="*/ 1970998 w 8163896"/>
                  <a:gd name="connsiteY29" fmla="*/ 918703 h 918703"/>
                  <a:gd name="connsiteX30" fmla="*/ 1632779 w 8163896"/>
                  <a:gd name="connsiteY30" fmla="*/ 918703 h 918703"/>
                  <a:gd name="connsiteX31" fmla="*/ 968005 w 8163896"/>
                  <a:gd name="connsiteY31" fmla="*/ 918703 h 918703"/>
                  <a:gd name="connsiteX32" fmla="*/ 629786 w 8163896"/>
                  <a:gd name="connsiteY32" fmla="*/ 918703 h 918703"/>
                  <a:gd name="connsiteX33" fmla="*/ 0 w 8163896"/>
                  <a:gd name="connsiteY33" fmla="*/ 918703 h 918703"/>
                  <a:gd name="connsiteX34" fmla="*/ 0 w 8163896"/>
                  <a:gd name="connsiteY34" fmla="*/ 486913 h 918703"/>
                  <a:gd name="connsiteX35" fmla="*/ 0 w 8163896"/>
                  <a:gd name="connsiteY35" fmla="*/ 0 h 9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163896" h="918703" fill="none" extrusionOk="0">
                    <a:moveTo>
                      <a:pt x="0" y="0"/>
                    </a:moveTo>
                    <a:cubicBezTo>
                      <a:pt x="139142" y="-25678"/>
                      <a:pt x="273706" y="43056"/>
                      <a:pt x="501496" y="0"/>
                    </a:cubicBezTo>
                    <a:cubicBezTo>
                      <a:pt x="729286" y="-43056"/>
                      <a:pt x="741900" y="49615"/>
                      <a:pt x="921354" y="0"/>
                    </a:cubicBezTo>
                    <a:cubicBezTo>
                      <a:pt x="1100808" y="-49615"/>
                      <a:pt x="1375947" y="39821"/>
                      <a:pt x="1504489" y="0"/>
                    </a:cubicBezTo>
                    <a:cubicBezTo>
                      <a:pt x="1633032" y="-39821"/>
                      <a:pt x="1825132" y="58810"/>
                      <a:pt x="2005986" y="0"/>
                    </a:cubicBezTo>
                    <a:cubicBezTo>
                      <a:pt x="2186840" y="-58810"/>
                      <a:pt x="2390943" y="41226"/>
                      <a:pt x="2752399" y="0"/>
                    </a:cubicBezTo>
                    <a:cubicBezTo>
                      <a:pt x="3113855" y="-41226"/>
                      <a:pt x="3063420" y="46287"/>
                      <a:pt x="3172257" y="0"/>
                    </a:cubicBezTo>
                    <a:cubicBezTo>
                      <a:pt x="3281094" y="-46287"/>
                      <a:pt x="3455880" y="17496"/>
                      <a:pt x="3673753" y="0"/>
                    </a:cubicBezTo>
                    <a:cubicBezTo>
                      <a:pt x="3891626" y="-17496"/>
                      <a:pt x="4173338" y="55271"/>
                      <a:pt x="4338528" y="0"/>
                    </a:cubicBezTo>
                    <a:cubicBezTo>
                      <a:pt x="4503718" y="-55271"/>
                      <a:pt x="4879591" y="83516"/>
                      <a:pt x="5084941" y="0"/>
                    </a:cubicBezTo>
                    <a:cubicBezTo>
                      <a:pt x="5290291" y="-83516"/>
                      <a:pt x="5482914" y="40114"/>
                      <a:pt x="5749715" y="0"/>
                    </a:cubicBezTo>
                    <a:cubicBezTo>
                      <a:pt x="6016516" y="-40114"/>
                      <a:pt x="6166583" y="3415"/>
                      <a:pt x="6414490" y="0"/>
                    </a:cubicBezTo>
                    <a:cubicBezTo>
                      <a:pt x="6662397" y="-3415"/>
                      <a:pt x="6905581" y="12662"/>
                      <a:pt x="7079264" y="0"/>
                    </a:cubicBezTo>
                    <a:cubicBezTo>
                      <a:pt x="7252947" y="-12662"/>
                      <a:pt x="7388281" y="49997"/>
                      <a:pt x="7499122" y="0"/>
                    </a:cubicBezTo>
                    <a:cubicBezTo>
                      <a:pt x="7609963" y="-49997"/>
                      <a:pt x="7881884" y="29333"/>
                      <a:pt x="8163896" y="0"/>
                    </a:cubicBezTo>
                    <a:cubicBezTo>
                      <a:pt x="8209228" y="205136"/>
                      <a:pt x="8117195" y="270221"/>
                      <a:pt x="8163896" y="440977"/>
                    </a:cubicBezTo>
                    <a:cubicBezTo>
                      <a:pt x="8210597" y="611733"/>
                      <a:pt x="8141519" y="707556"/>
                      <a:pt x="8163896" y="918703"/>
                    </a:cubicBezTo>
                    <a:cubicBezTo>
                      <a:pt x="7973378" y="941439"/>
                      <a:pt x="7825256" y="886773"/>
                      <a:pt x="7662400" y="918703"/>
                    </a:cubicBezTo>
                    <a:cubicBezTo>
                      <a:pt x="7499544" y="950633"/>
                      <a:pt x="7152576" y="847406"/>
                      <a:pt x="6915986" y="918703"/>
                    </a:cubicBezTo>
                    <a:cubicBezTo>
                      <a:pt x="6679396" y="990000"/>
                      <a:pt x="6596407" y="893067"/>
                      <a:pt x="6414490" y="918703"/>
                    </a:cubicBezTo>
                    <a:cubicBezTo>
                      <a:pt x="6232573" y="944339"/>
                      <a:pt x="6162809" y="896789"/>
                      <a:pt x="6076271" y="918703"/>
                    </a:cubicBezTo>
                    <a:cubicBezTo>
                      <a:pt x="5989733" y="940617"/>
                      <a:pt x="5742113" y="907490"/>
                      <a:pt x="5656414" y="918703"/>
                    </a:cubicBezTo>
                    <a:cubicBezTo>
                      <a:pt x="5570715" y="929916"/>
                      <a:pt x="5411099" y="877351"/>
                      <a:pt x="5236556" y="918703"/>
                    </a:cubicBezTo>
                    <a:cubicBezTo>
                      <a:pt x="5062013" y="960055"/>
                      <a:pt x="4912645" y="872671"/>
                      <a:pt x="4816699" y="918703"/>
                    </a:cubicBezTo>
                    <a:cubicBezTo>
                      <a:pt x="4720753" y="964735"/>
                      <a:pt x="4423995" y="894006"/>
                      <a:pt x="4315202" y="918703"/>
                    </a:cubicBezTo>
                    <a:cubicBezTo>
                      <a:pt x="4206409" y="943400"/>
                      <a:pt x="3861679" y="862273"/>
                      <a:pt x="3732067" y="918703"/>
                    </a:cubicBezTo>
                    <a:cubicBezTo>
                      <a:pt x="3602456" y="975133"/>
                      <a:pt x="3465439" y="893434"/>
                      <a:pt x="3230570" y="918703"/>
                    </a:cubicBezTo>
                    <a:cubicBezTo>
                      <a:pt x="2995701" y="943972"/>
                      <a:pt x="2964258" y="909394"/>
                      <a:pt x="2892352" y="918703"/>
                    </a:cubicBezTo>
                    <a:cubicBezTo>
                      <a:pt x="2820446" y="928012"/>
                      <a:pt x="2693636" y="904856"/>
                      <a:pt x="2554133" y="918703"/>
                    </a:cubicBezTo>
                    <a:cubicBezTo>
                      <a:pt x="2414630" y="932550"/>
                      <a:pt x="2187120" y="899570"/>
                      <a:pt x="1970998" y="918703"/>
                    </a:cubicBezTo>
                    <a:cubicBezTo>
                      <a:pt x="1754877" y="937836"/>
                      <a:pt x="1751040" y="912644"/>
                      <a:pt x="1632779" y="918703"/>
                    </a:cubicBezTo>
                    <a:cubicBezTo>
                      <a:pt x="1514518" y="924762"/>
                      <a:pt x="1280071" y="900633"/>
                      <a:pt x="968005" y="918703"/>
                    </a:cubicBezTo>
                    <a:cubicBezTo>
                      <a:pt x="655939" y="936773"/>
                      <a:pt x="746310" y="895836"/>
                      <a:pt x="629786" y="918703"/>
                    </a:cubicBezTo>
                    <a:cubicBezTo>
                      <a:pt x="513262" y="941570"/>
                      <a:pt x="300528" y="844129"/>
                      <a:pt x="0" y="918703"/>
                    </a:cubicBezTo>
                    <a:cubicBezTo>
                      <a:pt x="-9129" y="782665"/>
                      <a:pt x="27503" y="584601"/>
                      <a:pt x="0" y="486913"/>
                    </a:cubicBezTo>
                    <a:cubicBezTo>
                      <a:pt x="-27503" y="389225"/>
                      <a:pt x="18664" y="214293"/>
                      <a:pt x="0" y="0"/>
                    </a:cubicBezTo>
                    <a:close/>
                  </a:path>
                  <a:path w="8163896" h="918703" stroke="0" extrusionOk="0">
                    <a:moveTo>
                      <a:pt x="0" y="0"/>
                    </a:moveTo>
                    <a:cubicBezTo>
                      <a:pt x="155509" y="-86478"/>
                      <a:pt x="376733" y="73619"/>
                      <a:pt x="746413" y="0"/>
                    </a:cubicBezTo>
                    <a:cubicBezTo>
                      <a:pt x="1116093" y="-73619"/>
                      <a:pt x="1200832" y="59204"/>
                      <a:pt x="1329549" y="0"/>
                    </a:cubicBezTo>
                    <a:cubicBezTo>
                      <a:pt x="1458266" y="-59204"/>
                      <a:pt x="1577564" y="16774"/>
                      <a:pt x="1749406" y="0"/>
                    </a:cubicBezTo>
                    <a:cubicBezTo>
                      <a:pt x="1921248" y="-16774"/>
                      <a:pt x="2102662" y="50134"/>
                      <a:pt x="2332542" y="0"/>
                    </a:cubicBezTo>
                    <a:cubicBezTo>
                      <a:pt x="2562422" y="-50134"/>
                      <a:pt x="2846135" y="59713"/>
                      <a:pt x="3078955" y="0"/>
                    </a:cubicBezTo>
                    <a:cubicBezTo>
                      <a:pt x="3311775" y="-59713"/>
                      <a:pt x="3414684" y="3123"/>
                      <a:pt x="3498813" y="0"/>
                    </a:cubicBezTo>
                    <a:cubicBezTo>
                      <a:pt x="3582942" y="-3123"/>
                      <a:pt x="3708515" y="1109"/>
                      <a:pt x="3837031" y="0"/>
                    </a:cubicBezTo>
                    <a:cubicBezTo>
                      <a:pt x="3965547" y="-1109"/>
                      <a:pt x="4191001" y="65265"/>
                      <a:pt x="4420167" y="0"/>
                    </a:cubicBezTo>
                    <a:cubicBezTo>
                      <a:pt x="4649333" y="-65265"/>
                      <a:pt x="4870783" y="3951"/>
                      <a:pt x="5003302" y="0"/>
                    </a:cubicBezTo>
                    <a:cubicBezTo>
                      <a:pt x="5135822" y="-3951"/>
                      <a:pt x="5475211" y="63236"/>
                      <a:pt x="5668076" y="0"/>
                    </a:cubicBezTo>
                    <a:cubicBezTo>
                      <a:pt x="5860941" y="-63236"/>
                      <a:pt x="6061489" y="18323"/>
                      <a:pt x="6169573" y="0"/>
                    </a:cubicBezTo>
                    <a:cubicBezTo>
                      <a:pt x="6277657" y="-18323"/>
                      <a:pt x="6437112" y="30200"/>
                      <a:pt x="6507791" y="0"/>
                    </a:cubicBezTo>
                    <a:cubicBezTo>
                      <a:pt x="6578470" y="-30200"/>
                      <a:pt x="6735901" y="44070"/>
                      <a:pt x="6927649" y="0"/>
                    </a:cubicBezTo>
                    <a:cubicBezTo>
                      <a:pt x="7119397" y="-44070"/>
                      <a:pt x="7735471" y="40539"/>
                      <a:pt x="8163896" y="0"/>
                    </a:cubicBezTo>
                    <a:cubicBezTo>
                      <a:pt x="8177706" y="152399"/>
                      <a:pt x="8133523" y="338334"/>
                      <a:pt x="8163896" y="440977"/>
                    </a:cubicBezTo>
                    <a:cubicBezTo>
                      <a:pt x="8194269" y="543620"/>
                      <a:pt x="8112140" y="753150"/>
                      <a:pt x="8163896" y="918703"/>
                    </a:cubicBezTo>
                    <a:cubicBezTo>
                      <a:pt x="7977779" y="941228"/>
                      <a:pt x="7910208" y="880915"/>
                      <a:pt x="7662400" y="918703"/>
                    </a:cubicBezTo>
                    <a:cubicBezTo>
                      <a:pt x="7414592" y="956491"/>
                      <a:pt x="7285630" y="882273"/>
                      <a:pt x="7079264" y="918703"/>
                    </a:cubicBezTo>
                    <a:cubicBezTo>
                      <a:pt x="6872898" y="955133"/>
                      <a:pt x="6818444" y="914383"/>
                      <a:pt x="6741046" y="918703"/>
                    </a:cubicBezTo>
                    <a:cubicBezTo>
                      <a:pt x="6663648" y="923023"/>
                      <a:pt x="6411443" y="900514"/>
                      <a:pt x="6157910" y="918703"/>
                    </a:cubicBezTo>
                    <a:cubicBezTo>
                      <a:pt x="5904377" y="936892"/>
                      <a:pt x="5702890" y="884893"/>
                      <a:pt x="5411497" y="918703"/>
                    </a:cubicBezTo>
                    <a:cubicBezTo>
                      <a:pt x="5120104" y="952513"/>
                      <a:pt x="4950701" y="892370"/>
                      <a:pt x="4665083" y="918703"/>
                    </a:cubicBezTo>
                    <a:cubicBezTo>
                      <a:pt x="4379465" y="945036"/>
                      <a:pt x="4341924" y="913750"/>
                      <a:pt x="4081948" y="918703"/>
                    </a:cubicBezTo>
                    <a:cubicBezTo>
                      <a:pt x="3821973" y="923656"/>
                      <a:pt x="3629433" y="873790"/>
                      <a:pt x="3498813" y="918703"/>
                    </a:cubicBezTo>
                    <a:cubicBezTo>
                      <a:pt x="3368193" y="963616"/>
                      <a:pt x="3046638" y="890030"/>
                      <a:pt x="2834038" y="918703"/>
                    </a:cubicBezTo>
                    <a:cubicBezTo>
                      <a:pt x="2621439" y="947376"/>
                      <a:pt x="2409248" y="907277"/>
                      <a:pt x="2087625" y="918703"/>
                    </a:cubicBezTo>
                    <a:cubicBezTo>
                      <a:pt x="1766002" y="930129"/>
                      <a:pt x="1899116" y="909841"/>
                      <a:pt x="1749406" y="918703"/>
                    </a:cubicBezTo>
                    <a:cubicBezTo>
                      <a:pt x="1599696" y="927565"/>
                      <a:pt x="1562954" y="880273"/>
                      <a:pt x="1411188" y="918703"/>
                    </a:cubicBezTo>
                    <a:cubicBezTo>
                      <a:pt x="1259422" y="957133"/>
                      <a:pt x="1018430" y="917523"/>
                      <a:pt x="909691" y="918703"/>
                    </a:cubicBezTo>
                    <a:cubicBezTo>
                      <a:pt x="800952" y="919883"/>
                      <a:pt x="256052" y="912302"/>
                      <a:pt x="0" y="918703"/>
                    </a:cubicBezTo>
                    <a:cubicBezTo>
                      <a:pt x="-699" y="696213"/>
                      <a:pt x="37069" y="614230"/>
                      <a:pt x="0" y="468539"/>
                    </a:cubicBezTo>
                    <a:cubicBezTo>
                      <a:pt x="-37069" y="322848"/>
                      <a:pt x="26735" y="22221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9817657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프로젝트를 진행하면서 많은 시행착오와 어려움에 부딪혔지만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팀원들 간의 긍정적인 협력과 의사소통이 있었기에 이러한 어려움들을 극복하고 프로젝트에 헌신한 덕분에 성공적으로 결과물을 도출할 수 있었다 생각합니다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함께한 팀원들에게 감사의 말씀 전합니다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</a:t>
                </a:r>
                <a:endParaRPr lang="ko-KR" altLang="en-US" sz="14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9449CC-0C49-C87E-ED4D-1FDAFEBBCA6B}"/>
                </a:ext>
              </a:extLst>
            </p:cNvPr>
            <p:cNvGrpSpPr/>
            <p:nvPr/>
          </p:nvGrpSpPr>
          <p:grpSpPr>
            <a:xfrm>
              <a:off x="1364777" y="2840288"/>
              <a:ext cx="9567919" cy="918703"/>
              <a:chOff x="1364777" y="3111470"/>
              <a:chExt cx="9567919" cy="918703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EB722E9-EE29-9285-6D49-57E4B8BA67DC}"/>
                  </a:ext>
                </a:extLst>
              </p:cNvPr>
              <p:cNvSpPr/>
              <p:nvPr/>
            </p:nvSpPr>
            <p:spPr>
              <a:xfrm>
                <a:off x="1364777" y="3111470"/>
                <a:ext cx="1226023" cy="551257"/>
              </a:xfrm>
              <a:custGeom>
                <a:avLst/>
                <a:gdLst>
                  <a:gd name="connsiteX0" fmla="*/ 0 w 1226023"/>
                  <a:gd name="connsiteY0" fmla="*/ 0 h 551257"/>
                  <a:gd name="connsiteX1" fmla="*/ 396414 w 1226023"/>
                  <a:gd name="connsiteY1" fmla="*/ 0 h 551257"/>
                  <a:gd name="connsiteX2" fmla="*/ 805088 w 1226023"/>
                  <a:gd name="connsiteY2" fmla="*/ 0 h 551257"/>
                  <a:gd name="connsiteX3" fmla="*/ 1226023 w 1226023"/>
                  <a:gd name="connsiteY3" fmla="*/ 0 h 551257"/>
                  <a:gd name="connsiteX4" fmla="*/ 1226023 w 1226023"/>
                  <a:gd name="connsiteY4" fmla="*/ 551257 h 551257"/>
                  <a:gd name="connsiteX5" fmla="*/ 817349 w 1226023"/>
                  <a:gd name="connsiteY5" fmla="*/ 551257 h 551257"/>
                  <a:gd name="connsiteX6" fmla="*/ 396414 w 1226023"/>
                  <a:gd name="connsiteY6" fmla="*/ 551257 h 551257"/>
                  <a:gd name="connsiteX7" fmla="*/ 0 w 1226023"/>
                  <a:gd name="connsiteY7" fmla="*/ 551257 h 551257"/>
                  <a:gd name="connsiteX8" fmla="*/ 0 w 1226023"/>
                  <a:gd name="connsiteY8" fmla="*/ 0 h 55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6023" h="551257" fill="none" extrusionOk="0">
                    <a:moveTo>
                      <a:pt x="0" y="0"/>
                    </a:moveTo>
                    <a:cubicBezTo>
                      <a:pt x="197192" y="-37762"/>
                      <a:pt x="233486" y="22139"/>
                      <a:pt x="396414" y="0"/>
                    </a:cubicBezTo>
                    <a:cubicBezTo>
                      <a:pt x="559342" y="-22139"/>
                      <a:pt x="604763" y="27183"/>
                      <a:pt x="805088" y="0"/>
                    </a:cubicBezTo>
                    <a:cubicBezTo>
                      <a:pt x="1005413" y="-27183"/>
                      <a:pt x="1079127" y="5801"/>
                      <a:pt x="1226023" y="0"/>
                    </a:cubicBezTo>
                    <a:cubicBezTo>
                      <a:pt x="1254460" y="143964"/>
                      <a:pt x="1167696" y="349468"/>
                      <a:pt x="1226023" y="551257"/>
                    </a:cubicBezTo>
                    <a:cubicBezTo>
                      <a:pt x="1084609" y="565565"/>
                      <a:pt x="946327" y="535343"/>
                      <a:pt x="817349" y="551257"/>
                    </a:cubicBezTo>
                    <a:cubicBezTo>
                      <a:pt x="688371" y="567171"/>
                      <a:pt x="492000" y="533050"/>
                      <a:pt x="396414" y="551257"/>
                    </a:cubicBezTo>
                    <a:cubicBezTo>
                      <a:pt x="300828" y="569464"/>
                      <a:pt x="91063" y="547492"/>
                      <a:pt x="0" y="551257"/>
                    </a:cubicBezTo>
                    <a:cubicBezTo>
                      <a:pt x="-66044" y="366180"/>
                      <a:pt x="51120" y="207070"/>
                      <a:pt x="0" y="0"/>
                    </a:cubicBezTo>
                    <a:close/>
                  </a:path>
                  <a:path w="1226023" h="551257" stroke="0" extrusionOk="0">
                    <a:moveTo>
                      <a:pt x="0" y="0"/>
                    </a:moveTo>
                    <a:cubicBezTo>
                      <a:pt x="158788" y="-33627"/>
                      <a:pt x="237868" y="13146"/>
                      <a:pt x="408674" y="0"/>
                    </a:cubicBezTo>
                    <a:cubicBezTo>
                      <a:pt x="579480" y="-13146"/>
                      <a:pt x="678739" y="35658"/>
                      <a:pt x="817349" y="0"/>
                    </a:cubicBezTo>
                    <a:cubicBezTo>
                      <a:pt x="955959" y="-35658"/>
                      <a:pt x="1130854" y="26911"/>
                      <a:pt x="1226023" y="0"/>
                    </a:cubicBezTo>
                    <a:cubicBezTo>
                      <a:pt x="1242838" y="209728"/>
                      <a:pt x="1220423" y="408375"/>
                      <a:pt x="1226023" y="551257"/>
                    </a:cubicBezTo>
                    <a:cubicBezTo>
                      <a:pt x="1130117" y="593407"/>
                      <a:pt x="1003185" y="507934"/>
                      <a:pt x="817349" y="551257"/>
                    </a:cubicBezTo>
                    <a:cubicBezTo>
                      <a:pt x="631513" y="594580"/>
                      <a:pt x="609181" y="515866"/>
                      <a:pt x="445455" y="551257"/>
                    </a:cubicBezTo>
                    <a:cubicBezTo>
                      <a:pt x="281729" y="586648"/>
                      <a:pt x="154369" y="525164"/>
                      <a:pt x="0" y="551257"/>
                    </a:cubicBezTo>
                    <a:cubicBezTo>
                      <a:pt x="-60380" y="423886"/>
                      <a:pt x="65882" y="24452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397824804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곽용현</a:t>
                </a:r>
                <a:endPara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DF2D5DA-0F29-D8DD-0F6E-3AADF137B542}"/>
                  </a:ext>
                </a:extLst>
              </p:cNvPr>
              <p:cNvSpPr/>
              <p:nvPr/>
            </p:nvSpPr>
            <p:spPr>
              <a:xfrm>
                <a:off x="2768800" y="3111470"/>
                <a:ext cx="8163896" cy="918703"/>
              </a:xfrm>
              <a:custGeom>
                <a:avLst/>
                <a:gdLst>
                  <a:gd name="connsiteX0" fmla="*/ 0 w 8163896"/>
                  <a:gd name="connsiteY0" fmla="*/ 0 h 918703"/>
                  <a:gd name="connsiteX1" fmla="*/ 583135 w 8163896"/>
                  <a:gd name="connsiteY1" fmla="*/ 0 h 918703"/>
                  <a:gd name="connsiteX2" fmla="*/ 1247910 w 8163896"/>
                  <a:gd name="connsiteY2" fmla="*/ 0 h 918703"/>
                  <a:gd name="connsiteX3" fmla="*/ 1831045 w 8163896"/>
                  <a:gd name="connsiteY3" fmla="*/ 0 h 918703"/>
                  <a:gd name="connsiteX4" fmla="*/ 2169264 w 8163896"/>
                  <a:gd name="connsiteY4" fmla="*/ 0 h 918703"/>
                  <a:gd name="connsiteX5" fmla="*/ 2752399 w 8163896"/>
                  <a:gd name="connsiteY5" fmla="*/ 0 h 918703"/>
                  <a:gd name="connsiteX6" fmla="*/ 3498813 w 8163896"/>
                  <a:gd name="connsiteY6" fmla="*/ 0 h 918703"/>
                  <a:gd name="connsiteX7" fmla="*/ 3837031 w 8163896"/>
                  <a:gd name="connsiteY7" fmla="*/ 0 h 918703"/>
                  <a:gd name="connsiteX8" fmla="*/ 4175250 w 8163896"/>
                  <a:gd name="connsiteY8" fmla="*/ 0 h 918703"/>
                  <a:gd name="connsiteX9" fmla="*/ 4921663 w 8163896"/>
                  <a:gd name="connsiteY9" fmla="*/ 0 h 918703"/>
                  <a:gd name="connsiteX10" fmla="*/ 5341521 w 8163896"/>
                  <a:gd name="connsiteY10" fmla="*/ 0 h 918703"/>
                  <a:gd name="connsiteX11" fmla="*/ 5843017 w 8163896"/>
                  <a:gd name="connsiteY11" fmla="*/ 0 h 918703"/>
                  <a:gd name="connsiteX12" fmla="*/ 6589430 w 8163896"/>
                  <a:gd name="connsiteY12" fmla="*/ 0 h 918703"/>
                  <a:gd name="connsiteX13" fmla="*/ 6927649 w 8163896"/>
                  <a:gd name="connsiteY13" fmla="*/ 0 h 918703"/>
                  <a:gd name="connsiteX14" fmla="*/ 7265867 w 8163896"/>
                  <a:gd name="connsiteY14" fmla="*/ 0 h 918703"/>
                  <a:gd name="connsiteX15" fmla="*/ 8163896 w 8163896"/>
                  <a:gd name="connsiteY15" fmla="*/ 0 h 918703"/>
                  <a:gd name="connsiteX16" fmla="*/ 8163896 w 8163896"/>
                  <a:gd name="connsiteY16" fmla="*/ 450164 h 918703"/>
                  <a:gd name="connsiteX17" fmla="*/ 8163896 w 8163896"/>
                  <a:gd name="connsiteY17" fmla="*/ 918703 h 918703"/>
                  <a:gd name="connsiteX18" fmla="*/ 7580761 w 8163896"/>
                  <a:gd name="connsiteY18" fmla="*/ 918703 h 918703"/>
                  <a:gd name="connsiteX19" fmla="*/ 6834347 w 8163896"/>
                  <a:gd name="connsiteY19" fmla="*/ 918703 h 918703"/>
                  <a:gd name="connsiteX20" fmla="*/ 6087934 w 8163896"/>
                  <a:gd name="connsiteY20" fmla="*/ 918703 h 918703"/>
                  <a:gd name="connsiteX21" fmla="*/ 5423159 w 8163896"/>
                  <a:gd name="connsiteY21" fmla="*/ 918703 h 918703"/>
                  <a:gd name="connsiteX22" fmla="*/ 4840024 w 8163896"/>
                  <a:gd name="connsiteY22" fmla="*/ 918703 h 918703"/>
                  <a:gd name="connsiteX23" fmla="*/ 4420167 w 8163896"/>
                  <a:gd name="connsiteY23" fmla="*/ 918703 h 918703"/>
                  <a:gd name="connsiteX24" fmla="*/ 3918670 w 8163896"/>
                  <a:gd name="connsiteY24" fmla="*/ 918703 h 918703"/>
                  <a:gd name="connsiteX25" fmla="*/ 3417174 w 8163896"/>
                  <a:gd name="connsiteY25" fmla="*/ 918703 h 918703"/>
                  <a:gd name="connsiteX26" fmla="*/ 2752399 w 8163896"/>
                  <a:gd name="connsiteY26" fmla="*/ 918703 h 918703"/>
                  <a:gd name="connsiteX27" fmla="*/ 2250903 w 8163896"/>
                  <a:gd name="connsiteY27" fmla="*/ 918703 h 918703"/>
                  <a:gd name="connsiteX28" fmla="*/ 1586128 w 8163896"/>
                  <a:gd name="connsiteY28" fmla="*/ 918703 h 918703"/>
                  <a:gd name="connsiteX29" fmla="*/ 1166271 w 8163896"/>
                  <a:gd name="connsiteY29" fmla="*/ 918703 h 918703"/>
                  <a:gd name="connsiteX30" fmla="*/ 664774 w 8163896"/>
                  <a:gd name="connsiteY30" fmla="*/ 918703 h 918703"/>
                  <a:gd name="connsiteX31" fmla="*/ 0 w 8163896"/>
                  <a:gd name="connsiteY31" fmla="*/ 918703 h 918703"/>
                  <a:gd name="connsiteX32" fmla="*/ 0 w 8163896"/>
                  <a:gd name="connsiteY32" fmla="*/ 468539 h 918703"/>
                  <a:gd name="connsiteX33" fmla="*/ 0 w 8163896"/>
                  <a:gd name="connsiteY33" fmla="*/ 0 h 9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163896" h="918703" fill="none" extrusionOk="0">
                    <a:moveTo>
                      <a:pt x="0" y="0"/>
                    </a:moveTo>
                    <a:cubicBezTo>
                      <a:pt x="219390" y="-69144"/>
                      <a:pt x="318679" y="69451"/>
                      <a:pt x="583135" y="0"/>
                    </a:cubicBezTo>
                    <a:cubicBezTo>
                      <a:pt x="847591" y="-69451"/>
                      <a:pt x="1051442" y="52023"/>
                      <a:pt x="1247910" y="0"/>
                    </a:cubicBezTo>
                    <a:cubicBezTo>
                      <a:pt x="1444378" y="-52023"/>
                      <a:pt x="1650004" y="56217"/>
                      <a:pt x="1831045" y="0"/>
                    </a:cubicBezTo>
                    <a:cubicBezTo>
                      <a:pt x="2012086" y="-56217"/>
                      <a:pt x="2048347" y="25564"/>
                      <a:pt x="2169264" y="0"/>
                    </a:cubicBezTo>
                    <a:cubicBezTo>
                      <a:pt x="2290181" y="-25564"/>
                      <a:pt x="2547486" y="41629"/>
                      <a:pt x="2752399" y="0"/>
                    </a:cubicBezTo>
                    <a:cubicBezTo>
                      <a:pt x="2957312" y="-41629"/>
                      <a:pt x="3181636" y="30694"/>
                      <a:pt x="3498813" y="0"/>
                    </a:cubicBezTo>
                    <a:cubicBezTo>
                      <a:pt x="3815990" y="-30694"/>
                      <a:pt x="3727524" y="32344"/>
                      <a:pt x="3837031" y="0"/>
                    </a:cubicBezTo>
                    <a:cubicBezTo>
                      <a:pt x="3946538" y="-32344"/>
                      <a:pt x="4061002" y="1451"/>
                      <a:pt x="4175250" y="0"/>
                    </a:cubicBezTo>
                    <a:cubicBezTo>
                      <a:pt x="4289498" y="-1451"/>
                      <a:pt x="4655306" y="8420"/>
                      <a:pt x="4921663" y="0"/>
                    </a:cubicBezTo>
                    <a:cubicBezTo>
                      <a:pt x="5188020" y="-8420"/>
                      <a:pt x="5256380" y="41729"/>
                      <a:pt x="5341521" y="0"/>
                    </a:cubicBezTo>
                    <a:cubicBezTo>
                      <a:pt x="5426662" y="-41729"/>
                      <a:pt x="5626096" y="15094"/>
                      <a:pt x="5843017" y="0"/>
                    </a:cubicBezTo>
                    <a:cubicBezTo>
                      <a:pt x="6059938" y="-15094"/>
                      <a:pt x="6346135" y="26575"/>
                      <a:pt x="6589430" y="0"/>
                    </a:cubicBezTo>
                    <a:cubicBezTo>
                      <a:pt x="6832725" y="-26575"/>
                      <a:pt x="6846470" y="13537"/>
                      <a:pt x="6927649" y="0"/>
                    </a:cubicBezTo>
                    <a:cubicBezTo>
                      <a:pt x="7008828" y="-13537"/>
                      <a:pt x="7179229" y="25672"/>
                      <a:pt x="7265867" y="0"/>
                    </a:cubicBezTo>
                    <a:cubicBezTo>
                      <a:pt x="7352505" y="-25672"/>
                      <a:pt x="7734991" y="34621"/>
                      <a:pt x="8163896" y="0"/>
                    </a:cubicBezTo>
                    <a:cubicBezTo>
                      <a:pt x="8215620" y="97923"/>
                      <a:pt x="8115426" y="233429"/>
                      <a:pt x="8163896" y="450164"/>
                    </a:cubicBezTo>
                    <a:cubicBezTo>
                      <a:pt x="8212366" y="666899"/>
                      <a:pt x="8121690" y="745733"/>
                      <a:pt x="8163896" y="918703"/>
                    </a:cubicBezTo>
                    <a:cubicBezTo>
                      <a:pt x="7933158" y="942062"/>
                      <a:pt x="7760694" y="880096"/>
                      <a:pt x="7580761" y="918703"/>
                    </a:cubicBezTo>
                    <a:cubicBezTo>
                      <a:pt x="7400829" y="957310"/>
                      <a:pt x="7134592" y="856892"/>
                      <a:pt x="6834347" y="918703"/>
                    </a:cubicBezTo>
                    <a:cubicBezTo>
                      <a:pt x="6534102" y="980514"/>
                      <a:pt x="6320791" y="864795"/>
                      <a:pt x="6087934" y="918703"/>
                    </a:cubicBezTo>
                    <a:cubicBezTo>
                      <a:pt x="5855077" y="972611"/>
                      <a:pt x="5612759" y="849650"/>
                      <a:pt x="5423159" y="918703"/>
                    </a:cubicBezTo>
                    <a:cubicBezTo>
                      <a:pt x="5233560" y="987756"/>
                      <a:pt x="5086337" y="876459"/>
                      <a:pt x="4840024" y="918703"/>
                    </a:cubicBezTo>
                    <a:cubicBezTo>
                      <a:pt x="4593711" y="960947"/>
                      <a:pt x="4518800" y="911963"/>
                      <a:pt x="4420167" y="918703"/>
                    </a:cubicBezTo>
                    <a:cubicBezTo>
                      <a:pt x="4321534" y="925443"/>
                      <a:pt x="4111757" y="902788"/>
                      <a:pt x="3918670" y="918703"/>
                    </a:cubicBezTo>
                    <a:cubicBezTo>
                      <a:pt x="3725583" y="934618"/>
                      <a:pt x="3519342" y="882197"/>
                      <a:pt x="3417174" y="918703"/>
                    </a:cubicBezTo>
                    <a:cubicBezTo>
                      <a:pt x="3315006" y="955209"/>
                      <a:pt x="2886777" y="889427"/>
                      <a:pt x="2752399" y="918703"/>
                    </a:cubicBezTo>
                    <a:cubicBezTo>
                      <a:pt x="2618021" y="947979"/>
                      <a:pt x="2496610" y="862570"/>
                      <a:pt x="2250903" y="918703"/>
                    </a:cubicBezTo>
                    <a:cubicBezTo>
                      <a:pt x="2005196" y="974836"/>
                      <a:pt x="1738219" y="892070"/>
                      <a:pt x="1586128" y="918703"/>
                    </a:cubicBezTo>
                    <a:cubicBezTo>
                      <a:pt x="1434038" y="945336"/>
                      <a:pt x="1343396" y="888245"/>
                      <a:pt x="1166271" y="918703"/>
                    </a:cubicBezTo>
                    <a:cubicBezTo>
                      <a:pt x="989146" y="949161"/>
                      <a:pt x="766425" y="904396"/>
                      <a:pt x="664774" y="918703"/>
                    </a:cubicBezTo>
                    <a:cubicBezTo>
                      <a:pt x="563123" y="933010"/>
                      <a:pt x="293243" y="877162"/>
                      <a:pt x="0" y="918703"/>
                    </a:cubicBezTo>
                    <a:cubicBezTo>
                      <a:pt x="-12000" y="745289"/>
                      <a:pt x="17280" y="601874"/>
                      <a:pt x="0" y="468539"/>
                    </a:cubicBezTo>
                    <a:cubicBezTo>
                      <a:pt x="-17280" y="335204"/>
                      <a:pt x="17474" y="207189"/>
                      <a:pt x="0" y="0"/>
                    </a:cubicBezTo>
                    <a:close/>
                  </a:path>
                  <a:path w="8163896" h="918703" stroke="0" extrusionOk="0">
                    <a:moveTo>
                      <a:pt x="0" y="0"/>
                    </a:moveTo>
                    <a:cubicBezTo>
                      <a:pt x="211089" y="-19261"/>
                      <a:pt x="350282" y="36950"/>
                      <a:pt x="583135" y="0"/>
                    </a:cubicBezTo>
                    <a:cubicBezTo>
                      <a:pt x="815989" y="-36950"/>
                      <a:pt x="816484" y="43983"/>
                      <a:pt x="1002993" y="0"/>
                    </a:cubicBezTo>
                    <a:cubicBezTo>
                      <a:pt x="1189502" y="-43983"/>
                      <a:pt x="1292146" y="57705"/>
                      <a:pt x="1504489" y="0"/>
                    </a:cubicBezTo>
                    <a:cubicBezTo>
                      <a:pt x="1716832" y="-57705"/>
                      <a:pt x="1913535" y="11063"/>
                      <a:pt x="2250903" y="0"/>
                    </a:cubicBezTo>
                    <a:cubicBezTo>
                      <a:pt x="2588271" y="-11063"/>
                      <a:pt x="2531599" y="40995"/>
                      <a:pt x="2752399" y="0"/>
                    </a:cubicBezTo>
                    <a:cubicBezTo>
                      <a:pt x="2973199" y="-40995"/>
                      <a:pt x="3057458" y="45136"/>
                      <a:pt x="3335535" y="0"/>
                    </a:cubicBezTo>
                    <a:cubicBezTo>
                      <a:pt x="3613612" y="-45136"/>
                      <a:pt x="3600853" y="8761"/>
                      <a:pt x="3837031" y="0"/>
                    </a:cubicBezTo>
                    <a:cubicBezTo>
                      <a:pt x="4073209" y="-8761"/>
                      <a:pt x="4053565" y="33994"/>
                      <a:pt x="4175250" y="0"/>
                    </a:cubicBezTo>
                    <a:cubicBezTo>
                      <a:pt x="4296935" y="-33994"/>
                      <a:pt x="4507962" y="63399"/>
                      <a:pt x="4758385" y="0"/>
                    </a:cubicBezTo>
                    <a:cubicBezTo>
                      <a:pt x="5008809" y="-63399"/>
                      <a:pt x="4994538" y="34690"/>
                      <a:pt x="5178243" y="0"/>
                    </a:cubicBezTo>
                    <a:cubicBezTo>
                      <a:pt x="5361948" y="-34690"/>
                      <a:pt x="5626043" y="39939"/>
                      <a:pt x="5924656" y="0"/>
                    </a:cubicBezTo>
                    <a:cubicBezTo>
                      <a:pt x="6223269" y="-39939"/>
                      <a:pt x="6412028" y="8884"/>
                      <a:pt x="6671069" y="0"/>
                    </a:cubicBezTo>
                    <a:cubicBezTo>
                      <a:pt x="6930110" y="-8884"/>
                      <a:pt x="6851574" y="18860"/>
                      <a:pt x="7009288" y="0"/>
                    </a:cubicBezTo>
                    <a:cubicBezTo>
                      <a:pt x="7167002" y="-18860"/>
                      <a:pt x="7302798" y="56009"/>
                      <a:pt x="7592423" y="0"/>
                    </a:cubicBezTo>
                    <a:cubicBezTo>
                      <a:pt x="7882048" y="-56009"/>
                      <a:pt x="7881387" y="17278"/>
                      <a:pt x="8163896" y="0"/>
                    </a:cubicBezTo>
                    <a:cubicBezTo>
                      <a:pt x="8190415" y="128498"/>
                      <a:pt x="8146186" y="297775"/>
                      <a:pt x="8163896" y="440977"/>
                    </a:cubicBezTo>
                    <a:cubicBezTo>
                      <a:pt x="8181606" y="584179"/>
                      <a:pt x="8112522" y="713778"/>
                      <a:pt x="8163896" y="918703"/>
                    </a:cubicBezTo>
                    <a:cubicBezTo>
                      <a:pt x="7932169" y="955310"/>
                      <a:pt x="7856771" y="896995"/>
                      <a:pt x="7662400" y="918703"/>
                    </a:cubicBezTo>
                    <a:cubicBezTo>
                      <a:pt x="7468029" y="940411"/>
                      <a:pt x="7182472" y="864688"/>
                      <a:pt x="6915986" y="918703"/>
                    </a:cubicBezTo>
                    <a:cubicBezTo>
                      <a:pt x="6649500" y="972718"/>
                      <a:pt x="6591805" y="863325"/>
                      <a:pt x="6414490" y="918703"/>
                    </a:cubicBezTo>
                    <a:cubicBezTo>
                      <a:pt x="6237175" y="974081"/>
                      <a:pt x="6002448" y="845125"/>
                      <a:pt x="5749715" y="918703"/>
                    </a:cubicBezTo>
                    <a:cubicBezTo>
                      <a:pt x="5496983" y="992281"/>
                      <a:pt x="5421166" y="904422"/>
                      <a:pt x="5248219" y="918703"/>
                    </a:cubicBezTo>
                    <a:cubicBezTo>
                      <a:pt x="5075272" y="932984"/>
                      <a:pt x="4717438" y="896195"/>
                      <a:pt x="4583444" y="918703"/>
                    </a:cubicBezTo>
                    <a:cubicBezTo>
                      <a:pt x="4449451" y="941211"/>
                      <a:pt x="4255067" y="869375"/>
                      <a:pt x="4163587" y="918703"/>
                    </a:cubicBezTo>
                    <a:cubicBezTo>
                      <a:pt x="4072107" y="968031"/>
                      <a:pt x="3821398" y="892591"/>
                      <a:pt x="3580452" y="918703"/>
                    </a:cubicBezTo>
                    <a:cubicBezTo>
                      <a:pt x="3339506" y="944815"/>
                      <a:pt x="3122198" y="893150"/>
                      <a:pt x="2997316" y="918703"/>
                    </a:cubicBezTo>
                    <a:cubicBezTo>
                      <a:pt x="2872434" y="944256"/>
                      <a:pt x="2491850" y="892380"/>
                      <a:pt x="2332542" y="918703"/>
                    </a:cubicBezTo>
                    <a:cubicBezTo>
                      <a:pt x="2173234" y="945026"/>
                      <a:pt x="1941419" y="907822"/>
                      <a:pt x="1667767" y="918703"/>
                    </a:cubicBezTo>
                    <a:cubicBezTo>
                      <a:pt x="1394116" y="929584"/>
                      <a:pt x="1398706" y="900326"/>
                      <a:pt x="1166271" y="918703"/>
                    </a:cubicBezTo>
                    <a:cubicBezTo>
                      <a:pt x="933836" y="937080"/>
                      <a:pt x="244469" y="803440"/>
                      <a:pt x="0" y="918703"/>
                    </a:cubicBezTo>
                    <a:cubicBezTo>
                      <a:pt x="-19872" y="830264"/>
                      <a:pt x="31278" y="685852"/>
                      <a:pt x="0" y="477726"/>
                    </a:cubicBezTo>
                    <a:cubicBezTo>
                      <a:pt x="-31278" y="269600"/>
                      <a:pt x="31368" y="22818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161725608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특성을 파악하여 선택하는데 많은 어려움을 겪었기 때문에 도메인 지식과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EDA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과정의 중요성을 알게 되었고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팀장님의 도움으로 프로젝트 기간동안 필요한 라이브러리를 사용법을 빠르게 배웠는데 향후 문제 해결 과정에 큰 도움이 될 것이라고 생각합니다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</a:t>
                </a:r>
                <a:endParaRPr lang="ko-KR" altLang="en-US" sz="14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E9A30A-5535-509A-6269-FC6FDFED2D87}"/>
                </a:ext>
              </a:extLst>
            </p:cNvPr>
            <p:cNvGrpSpPr/>
            <p:nvPr/>
          </p:nvGrpSpPr>
          <p:grpSpPr>
            <a:xfrm>
              <a:off x="1364777" y="4025089"/>
              <a:ext cx="9567919" cy="922401"/>
              <a:chOff x="1364777" y="4565554"/>
              <a:chExt cx="9567919" cy="92240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54E7592-1A9A-B83F-2260-2F27B048F98B}"/>
                  </a:ext>
                </a:extLst>
              </p:cNvPr>
              <p:cNvSpPr/>
              <p:nvPr/>
            </p:nvSpPr>
            <p:spPr>
              <a:xfrm>
                <a:off x="1364777" y="4565554"/>
                <a:ext cx="1226023" cy="551257"/>
              </a:xfrm>
              <a:custGeom>
                <a:avLst/>
                <a:gdLst>
                  <a:gd name="connsiteX0" fmla="*/ 0 w 1226023"/>
                  <a:gd name="connsiteY0" fmla="*/ 0 h 551257"/>
                  <a:gd name="connsiteX1" fmla="*/ 408674 w 1226023"/>
                  <a:gd name="connsiteY1" fmla="*/ 0 h 551257"/>
                  <a:gd name="connsiteX2" fmla="*/ 817349 w 1226023"/>
                  <a:gd name="connsiteY2" fmla="*/ 0 h 551257"/>
                  <a:gd name="connsiteX3" fmla="*/ 1226023 w 1226023"/>
                  <a:gd name="connsiteY3" fmla="*/ 0 h 551257"/>
                  <a:gd name="connsiteX4" fmla="*/ 1226023 w 1226023"/>
                  <a:gd name="connsiteY4" fmla="*/ 551257 h 551257"/>
                  <a:gd name="connsiteX5" fmla="*/ 854129 w 1226023"/>
                  <a:gd name="connsiteY5" fmla="*/ 551257 h 551257"/>
                  <a:gd name="connsiteX6" fmla="*/ 433195 w 1226023"/>
                  <a:gd name="connsiteY6" fmla="*/ 551257 h 551257"/>
                  <a:gd name="connsiteX7" fmla="*/ 0 w 1226023"/>
                  <a:gd name="connsiteY7" fmla="*/ 551257 h 551257"/>
                  <a:gd name="connsiteX8" fmla="*/ 0 w 1226023"/>
                  <a:gd name="connsiteY8" fmla="*/ 0 h 55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6023" h="551257" fill="none" extrusionOk="0">
                    <a:moveTo>
                      <a:pt x="0" y="0"/>
                    </a:moveTo>
                    <a:cubicBezTo>
                      <a:pt x="196506" y="-37297"/>
                      <a:pt x="288863" y="40589"/>
                      <a:pt x="408674" y="0"/>
                    </a:cubicBezTo>
                    <a:cubicBezTo>
                      <a:pt x="528485" y="-40589"/>
                      <a:pt x="703892" y="34358"/>
                      <a:pt x="817349" y="0"/>
                    </a:cubicBezTo>
                    <a:cubicBezTo>
                      <a:pt x="930806" y="-34358"/>
                      <a:pt x="1055420" y="21103"/>
                      <a:pt x="1226023" y="0"/>
                    </a:cubicBezTo>
                    <a:cubicBezTo>
                      <a:pt x="1266508" y="198505"/>
                      <a:pt x="1162785" y="325898"/>
                      <a:pt x="1226023" y="551257"/>
                    </a:cubicBezTo>
                    <a:cubicBezTo>
                      <a:pt x="1096941" y="594506"/>
                      <a:pt x="929762" y="544140"/>
                      <a:pt x="854129" y="551257"/>
                    </a:cubicBezTo>
                    <a:cubicBezTo>
                      <a:pt x="778496" y="558374"/>
                      <a:pt x="618933" y="506010"/>
                      <a:pt x="433195" y="551257"/>
                    </a:cubicBezTo>
                    <a:cubicBezTo>
                      <a:pt x="247457" y="596504"/>
                      <a:pt x="125584" y="540943"/>
                      <a:pt x="0" y="551257"/>
                    </a:cubicBezTo>
                    <a:cubicBezTo>
                      <a:pt x="-36372" y="362638"/>
                      <a:pt x="53677" y="211134"/>
                      <a:pt x="0" y="0"/>
                    </a:cubicBezTo>
                    <a:close/>
                  </a:path>
                  <a:path w="1226023" h="551257" stroke="0" extrusionOk="0">
                    <a:moveTo>
                      <a:pt x="0" y="0"/>
                    </a:moveTo>
                    <a:cubicBezTo>
                      <a:pt x="98717" y="-1301"/>
                      <a:pt x="267710" y="22417"/>
                      <a:pt x="371894" y="0"/>
                    </a:cubicBezTo>
                    <a:cubicBezTo>
                      <a:pt x="476078" y="-22417"/>
                      <a:pt x="663312" y="14781"/>
                      <a:pt x="743787" y="0"/>
                    </a:cubicBezTo>
                    <a:cubicBezTo>
                      <a:pt x="824262" y="-14781"/>
                      <a:pt x="1040176" y="10192"/>
                      <a:pt x="1226023" y="0"/>
                    </a:cubicBezTo>
                    <a:cubicBezTo>
                      <a:pt x="1228476" y="199995"/>
                      <a:pt x="1204643" y="437096"/>
                      <a:pt x="1226023" y="551257"/>
                    </a:cubicBezTo>
                    <a:cubicBezTo>
                      <a:pt x="1104126" y="594345"/>
                      <a:pt x="949980" y="516611"/>
                      <a:pt x="817349" y="551257"/>
                    </a:cubicBezTo>
                    <a:cubicBezTo>
                      <a:pt x="684718" y="585903"/>
                      <a:pt x="581771" y="534564"/>
                      <a:pt x="433195" y="551257"/>
                    </a:cubicBezTo>
                    <a:cubicBezTo>
                      <a:pt x="284619" y="567950"/>
                      <a:pt x="178988" y="507009"/>
                      <a:pt x="0" y="551257"/>
                    </a:cubicBezTo>
                    <a:cubicBezTo>
                      <a:pt x="-29578" y="439143"/>
                      <a:pt x="11721" y="21691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380906851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박규리</a:t>
                </a:r>
                <a:endParaRPr lang="ko-KR" altLang="en-US" sz="16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E99A70-97CA-1435-E3FF-24555C9DF6F0}"/>
                  </a:ext>
                </a:extLst>
              </p:cNvPr>
              <p:cNvSpPr/>
              <p:nvPr/>
            </p:nvSpPr>
            <p:spPr>
              <a:xfrm>
                <a:off x="2768800" y="4569252"/>
                <a:ext cx="8163896" cy="918703"/>
              </a:xfrm>
              <a:custGeom>
                <a:avLst/>
                <a:gdLst>
                  <a:gd name="connsiteX0" fmla="*/ 0 w 8163896"/>
                  <a:gd name="connsiteY0" fmla="*/ 0 h 918703"/>
                  <a:gd name="connsiteX1" fmla="*/ 501496 w 8163896"/>
                  <a:gd name="connsiteY1" fmla="*/ 0 h 918703"/>
                  <a:gd name="connsiteX2" fmla="*/ 839715 w 8163896"/>
                  <a:gd name="connsiteY2" fmla="*/ 0 h 918703"/>
                  <a:gd name="connsiteX3" fmla="*/ 1177934 w 8163896"/>
                  <a:gd name="connsiteY3" fmla="*/ 0 h 918703"/>
                  <a:gd name="connsiteX4" fmla="*/ 1679430 w 8163896"/>
                  <a:gd name="connsiteY4" fmla="*/ 0 h 918703"/>
                  <a:gd name="connsiteX5" fmla="*/ 2099288 w 8163896"/>
                  <a:gd name="connsiteY5" fmla="*/ 0 h 918703"/>
                  <a:gd name="connsiteX6" fmla="*/ 2519145 w 8163896"/>
                  <a:gd name="connsiteY6" fmla="*/ 0 h 918703"/>
                  <a:gd name="connsiteX7" fmla="*/ 2939003 w 8163896"/>
                  <a:gd name="connsiteY7" fmla="*/ 0 h 918703"/>
                  <a:gd name="connsiteX8" fmla="*/ 3685416 w 8163896"/>
                  <a:gd name="connsiteY8" fmla="*/ 0 h 918703"/>
                  <a:gd name="connsiteX9" fmla="*/ 4268551 w 8163896"/>
                  <a:gd name="connsiteY9" fmla="*/ 0 h 918703"/>
                  <a:gd name="connsiteX10" fmla="*/ 4688409 w 8163896"/>
                  <a:gd name="connsiteY10" fmla="*/ 0 h 918703"/>
                  <a:gd name="connsiteX11" fmla="*/ 5189905 w 8163896"/>
                  <a:gd name="connsiteY11" fmla="*/ 0 h 918703"/>
                  <a:gd name="connsiteX12" fmla="*/ 5528124 w 8163896"/>
                  <a:gd name="connsiteY12" fmla="*/ 0 h 918703"/>
                  <a:gd name="connsiteX13" fmla="*/ 5947981 w 8163896"/>
                  <a:gd name="connsiteY13" fmla="*/ 0 h 918703"/>
                  <a:gd name="connsiteX14" fmla="*/ 6367839 w 8163896"/>
                  <a:gd name="connsiteY14" fmla="*/ 0 h 918703"/>
                  <a:gd name="connsiteX15" fmla="*/ 6706057 w 8163896"/>
                  <a:gd name="connsiteY15" fmla="*/ 0 h 918703"/>
                  <a:gd name="connsiteX16" fmla="*/ 7289193 w 8163896"/>
                  <a:gd name="connsiteY16" fmla="*/ 0 h 918703"/>
                  <a:gd name="connsiteX17" fmla="*/ 8163896 w 8163896"/>
                  <a:gd name="connsiteY17" fmla="*/ 0 h 918703"/>
                  <a:gd name="connsiteX18" fmla="*/ 8163896 w 8163896"/>
                  <a:gd name="connsiteY18" fmla="*/ 450164 h 918703"/>
                  <a:gd name="connsiteX19" fmla="*/ 8163896 w 8163896"/>
                  <a:gd name="connsiteY19" fmla="*/ 918703 h 918703"/>
                  <a:gd name="connsiteX20" fmla="*/ 7499122 w 8163896"/>
                  <a:gd name="connsiteY20" fmla="*/ 918703 h 918703"/>
                  <a:gd name="connsiteX21" fmla="*/ 6997625 w 8163896"/>
                  <a:gd name="connsiteY21" fmla="*/ 918703 h 918703"/>
                  <a:gd name="connsiteX22" fmla="*/ 6251212 w 8163896"/>
                  <a:gd name="connsiteY22" fmla="*/ 918703 h 918703"/>
                  <a:gd name="connsiteX23" fmla="*/ 5668076 w 8163896"/>
                  <a:gd name="connsiteY23" fmla="*/ 918703 h 918703"/>
                  <a:gd name="connsiteX24" fmla="*/ 5329858 w 8163896"/>
                  <a:gd name="connsiteY24" fmla="*/ 918703 h 918703"/>
                  <a:gd name="connsiteX25" fmla="*/ 4665083 w 8163896"/>
                  <a:gd name="connsiteY25" fmla="*/ 918703 h 918703"/>
                  <a:gd name="connsiteX26" fmla="*/ 4245226 w 8163896"/>
                  <a:gd name="connsiteY26" fmla="*/ 918703 h 918703"/>
                  <a:gd name="connsiteX27" fmla="*/ 3662090 w 8163896"/>
                  <a:gd name="connsiteY27" fmla="*/ 918703 h 918703"/>
                  <a:gd name="connsiteX28" fmla="*/ 2915677 w 8163896"/>
                  <a:gd name="connsiteY28" fmla="*/ 918703 h 918703"/>
                  <a:gd name="connsiteX29" fmla="*/ 2577459 w 8163896"/>
                  <a:gd name="connsiteY29" fmla="*/ 918703 h 918703"/>
                  <a:gd name="connsiteX30" fmla="*/ 2239240 w 8163896"/>
                  <a:gd name="connsiteY30" fmla="*/ 918703 h 918703"/>
                  <a:gd name="connsiteX31" fmla="*/ 1737744 w 8163896"/>
                  <a:gd name="connsiteY31" fmla="*/ 918703 h 918703"/>
                  <a:gd name="connsiteX32" fmla="*/ 1154608 w 8163896"/>
                  <a:gd name="connsiteY32" fmla="*/ 918703 h 918703"/>
                  <a:gd name="connsiteX33" fmla="*/ 0 w 8163896"/>
                  <a:gd name="connsiteY33" fmla="*/ 918703 h 918703"/>
                  <a:gd name="connsiteX34" fmla="*/ 0 w 8163896"/>
                  <a:gd name="connsiteY34" fmla="*/ 468539 h 918703"/>
                  <a:gd name="connsiteX35" fmla="*/ 0 w 8163896"/>
                  <a:gd name="connsiteY35" fmla="*/ 0 h 9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163896" h="918703" fill="none" extrusionOk="0">
                    <a:moveTo>
                      <a:pt x="0" y="0"/>
                    </a:moveTo>
                    <a:cubicBezTo>
                      <a:pt x="102223" y="-59703"/>
                      <a:pt x="313727" y="17104"/>
                      <a:pt x="501496" y="0"/>
                    </a:cubicBezTo>
                    <a:cubicBezTo>
                      <a:pt x="689265" y="-17104"/>
                      <a:pt x="690944" y="2054"/>
                      <a:pt x="839715" y="0"/>
                    </a:cubicBezTo>
                    <a:cubicBezTo>
                      <a:pt x="988486" y="-2054"/>
                      <a:pt x="1097293" y="3147"/>
                      <a:pt x="1177934" y="0"/>
                    </a:cubicBezTo>
                    <a:cubicBezTo>
                      <a:pt x="1258575" y="-3147"/>
                      <a:pt x="1540522" y="58104"/>
                      <a:pt x="1679430" y="0"/>
                    </a:cubicBezTo>
                    <a:cubicBezTo>
                      <a:pt x="1818338" y="-58104"/>
                      <a:pt x="1912819" y="11956"/>
                      <a:pt x="2099288" y="0"/>
                    </a:cubicBezTo>
                    <a:cubicBezTo>
                      <a:pt x="2285757" y="-11956"/>
                      <a:pt x="2400440" y="22062"/>
                      <a:pt x="2519145" y="0"/>
                    </a:cubicBezTo>
                    <a:cubicBezTo>
                      <a:pt x="2637850" y="-22062"/>
                      <a:pt x="2824459" y="42287"/>
                      <a:pt x="2939003" y="0"/>
                    </a:cubicBezTo>
                    <a:cubicBezTo>
                      <a:pt x="3053547" y="-42287"/>
                      <a:pt x="3473816" y="18927"/>
                      <a:pt x="3685416" y="0"/>
                    </a:cubicBezTo>
                    <a:cubicBezTo>
                      <a:pt x="3897016" y="-18927"/>
                      <a:pt x="4075162" y="43597"/>
                      <a:pt x="4268551" y="0"/>
                    </a:cubicBezTo>
                    <a:cubicBezTo>
                      <a:pt x="4461940" y="-43597"/>
                      <a:pt x="4573703" y="44876"/>
                      <a:pt x="4688409" y="0"/>
                    </a:cubicBezTo>
                    <a:cubicBezTo>
                      <a:pt x="4803115" y="-44876"/>
                      <a:pt x="5076394" y="22661"/>
                      <a:pt x="5189905" y="0"/>
                    </a:cubicBezTo>
                    <a:cubicBezTo>
                      <a:pt x="5303416" y="-22661"/>
                      <a:pt x="5448800" y="25103"/>
                      <a:pt x="5528124" y="0"/>
                    </a:cubicBezTo>
                    <a:cubicBezTo>
                      <a:pt x="5607448" y="-25103"/>
                      <a:pt x="5810285" y="8249"/>
                      <a:pt x="5947981" y="0"/>
                    </a:cubicBezTo>
                    <a:cubicBezTo>
                      <a:pt x="6085677" y="-8249"/>
                      <a:pt x="6229555" y="36932"/>
                      <a:pt x="6367839" y="0"/>
                    </a:cubicBezTo>
                    <a:cubicBezTo>
                      <a:pt x="6506123" y="-36932"/>
                      <a:pt x="6577251" y="35362"/>
                      <a:pt x="6706057" y="0"/>
                    </a:cubicBezTo>
                    <a:cubicBezTo>
                      <a:pt x="6834863" y="-35362"/>
                      <a:pt x="7053879" y="39632"/>
                      <a:pt x="7289193" y="0"/>
                    </a:cubicBezTo>
                    <a:cubicBezTo>
                      <a:pt x="7524507" y="-39632"/>
                      <a:pt x="7973187" y="83542"/>
                      <a:pt x="8163896" y="0"/>
                    </a:cubicBezTo>
                    <a:cubicBezTo>
                      <a:pt x="8165492" y="116437"/>
                      <a:pt x="8124496" y="323795"/>
                      <a:pt x="8163896" y="450164"/>
                    </a:cubicBezTo>
                    <a:cubicBezTo>
                      <a:pt x="8203296" y="576533"/>
                      <a:pt x="8129357" y="700885"/>
                      <a:pt x="8163896" y="918703"/>
                    </a:cubicBezTo>
                    <a:cubicBezTo>
                      <a:pt x="7832861" y="998206"/>
                      <a:pt x="7729510" y="897342"/>
                      <a:pt x="7499122" y="918703"/>
                    </a:cubicBezTo>
                    <a:cubicBezTo>
                      <a:pt x="7268734" y="940064"/>
                      <a:pt x="7112504" y="909704"/>
                      <a:pt x="6997625" y="918703"/>
                    </a:cubicBezTo>
                    <a:cubicBezTo>
                      <a:pt x="6882746" y="927702"/>
                      <a:pt x="6606563" y="880815"/>
                      <a:pt x="6251212" y="918703"/>
                    </a:cubicBezTo>
                    <a:cubicBezTo>
                      <a:pt x="5895861" y="956591"/>
                      <a:pt x="5849168" y="915992"/>
                      <a:pt x="5668076" y="918703"/>
                    </a:cubicBezTo>
                    <a:cubicBezTo>
                      <a:pt x="5486984" y="921414"/>
                      <a:pt x="5456377" y="888324"/>
                      <a:pt x="5329858" y="918703"/>
                    </a:cubicBezTo>
                    <a:cubicBezTo>
                      <a:pt x="5203339" y="949082"/>
                      <a:pt x="4929533" y="847865"/>
                      <a:pt x="4665083" y="918703"/>
                    </a:cubicBezTo>
                    <a:cubicBezTo>
                      <a:pt x="4400633" y="989541"/>
                      <a:pt x="4347171" y="911893"/>
                      <a:pt x="4245226" y="918703"/>
                    </a:cubicBezTo>
                    <a:cubicBezTo>
                      <a:pt x="4143281" y="925513"/>
                      <a:pt x="3787824" y="904725"/>
                      <a:pt x="3662090" y="918703"/>
                    </a:cubicBezTo>
                    <a:cubicBezTo>
                      <a:pt x="3536356" y="932681"/>
                      <a:pt x="3183896" y="908316"/>
                      <a:pt x="2915677" y="918703"/>
                    </a:cubicBezTo>
                    <a:cubicBezTo>
                      <a:pt x="2647458" y="929090"/>
                      <a:pt x="2734415" y="911851"/>
                      <a:pt x="2577459" y="918703"/>
                    </a:cubicBezTo>
                    <a:cubicBezTo>
                      <a:pt x="2420503" y="925555"/>
                      <a:pt x="2346970" y="886576"/>
                      <a:pt x="2239240" y="918703"/>
                    </a:cubicBezTo>
                    <a:cubicBezTo>
                      <a:pt x="2131510" y="950830"/>
                      <a:pt x="1964031" y="859547"/>
                      <a:pt x="1737744" y="918703"/>
                    </a:cubicBezTo>
                    <a:cubicBezTo>
                      <a:pt x="1511457" y="977859"/>
                      <a:pt x="1394049" y="905889"/>
                      <a:pt x="1154608" y="918703"/>
                    </a:cubicBezTo>
                    <a:cubicBezTo>
                      <a:pt x="915167" y="931517"/>
                      <a:pt x="272184" y="903510"/>
                      <a:pt x="0" y="918703"/>
                    </a:cubicBezTo>
                    <a:cubicBezTo>
                      <a:pt x="-281" y="745732"/>
                      <a:pt x="5979" y="587368"/>
                      <a:pt x="0" y="468539"/>
                    </a:cubicBezTo>
                    <a:cubicBezTo>
                      <a:pt x="-5979" y="349710"/>
                      <a:pt x="48950" y="168478"/>
                      <a:pt x="0" y="0"/>
                    </a:cubicBezTo>
                    <a:close/>
                  </a:path>
                  <a:path w="8163896" h="918703" stroke="0" extrusionOk="0">
                    <a:moveTo>
                      <a:pt x="0" y="0"/>
                    </a:moveTo>
                    <a:cubicBezTo>
                      <a:pt x="169521" y="-27158"/>
                      <a:pt x="241012" y="37203"/>
                      <a:pt x="419858" y="0"/>
                    </a:cubicBezTo>
                    <a:cubicBezTo>
                      <a:pt x="598704" y="-37203"/>
                      <a:pt x="844041" y="16250"/>
                      <a:pt x="1084632" y="0"/>
                    </a:cubicBezTo>
                    <a:cubicBezTo>
                      <a:pt x="1325223" y="-16250"/>
                      <a:pt x="1408228" y="13979"/>
                      <a:pt x="1586128" y="0"/>
                    </a:cubicBezTo>
                    <a:cubicBezTo>
                      <a:pt x="1764028" y="-13979"/>
                      <a:pt x="1982248" y="18853"/>
                      <a:pt x="2087625" y="0"/>
                    </a:cubicBezTo>
                    <a:cubicBezTo>
                      <a:pt x="2193002" y="-18853"/>
                      <a:pt x="2310141" y="37661"/>
                      <a:pt x="2507482" y="0"/>
                    </a:cubicBezTo>
                    <a:cubicBezTo>
                      <a:pt x="2704823" y="-37661"/>
                      <a:pt x="2925227" y="74281"/>
                      <a:pt x="3172257" y="0"/>
                    </a:cubicBezTo>
                    <a:cubicBezTo>
                      <a:pt x="3419288" y="-74281"/>
                      <a:pt x="3386409" y="37635"/>
                      <a:pt x="3592114" y="0"/>
                    </a:cubicBezTo>
                    <a:cubicBezTo>
                      <a:pt x="3797819" y="-37635"/>
                      <a:pt x="4033310" y="52563"/>
                      <a:pt x="4256889" y="0"/>
                    </a:cubicBezTo>
                    <a:cubicBezTo>
                      <a:pt x="4480469" y="-52563"/>
                      <a:pt x="4626713" y="36782"/>
                      <a:pt x="4840024" y="0"/>
                    </a:cubicBezTo>
                    <a:cubicBezTo>
                      <a:pt x="5053336" y="-36782"/>
                      <a:pt x="5106090" y="30923"/>
                      <a:pt x="5178243" y="0"/>
                    </a:cubicBezTo>
                    <a:cubicBezTo>
                      <a:pt x="5250396" y="-30923"/>
                      <a:pt x="5596973" y="15576"/>
                      <a:pt x="5761378" y="0"/>
                    </a:cubicBezTo>
                    <a:cubicBezTo>
                      <a:pt x="5925784" y="-15576"/>
                      <a:pt x="6128607" y="3921"/>
                      <a:pt x="6262875" y="0"/>
                    </a:cubicBezTo>
                    <a:cubicBezTo>
                      <a:pt x="6397143" y="-3921"/>
                      <a:pt x="6581421" y="40949"/>
                      <a:pt x="6764371" y="0"/>
                    </a:cubicBezTo>
                    <a:cubicBezTo>
                      <a:pt x="6947321" y="-40949"/>
                      <a:pt x="7088304" y="7920"/>
                      <a:pt x="7347506" y="0"/>
                    </a:cubicBezTo>
                    <a:cubicBezTo>
                      <a:pt x="7606708" y="-7920"/>
                      <a:pt x="7804502" y="86072"/>
                      <a:pt x="8163896" y="0"/>
                    </a:cubicBezTo>
                    <a:cubicBezTo>
                      <a:pt x="8166722" y="152508"/>
                      <a:pt x="8161474" y="259243"/>
                      <a:pt x="8163896" y="477726"/>
                    </a:cubicBezTo>
                    <a:cubicBezTo>
                      <a:pt x="8166318" y="696209"/>
                      <a:pt x="8159652" y="825462"/>
                      <a:pt x="8163896" y="918703"/>
                    </a:cubicBezTo>
                    <a:cubicBezTo>
                      <a:pt x="8071352" y="963720"/>
                      <a:pt x="7950626" y="916369"/>
                      <a:pt x="7744038" y="918703"/>
                    </a:cubicBezTo>
                    <a:cubicBezTo>
                      <a:pt x="7537450" y="921037"/>
                      <a:pt x="7506817" y="904831"/>
                      <a:pt x="7405820" y="918703"/>
                    </a:cubicBezTo>
                    <a:cubicBezTo>
                      <a:pt x="7304823" y="932575"/>
                      <a:pt x="6910097" y="896582"/>
                      <a:pt x="6741046" y="918703"/>
                    </a:cubicBezTo>
                    <a:cubicBezTo>
                      <a:pt x="6571995" y="940824"/>
                      <a:pt x="6439035" y="918426"/>
                      <a:pt x="6321188" y="918703"/>
                    </a:cubicBezTo>
                    <a:cubicBezTo>
                      <a:pt x="6203341" y="918980"/>
                      <a:pt x="5955470" y="898549"/>
                      <a:pt x="5656414" y="918703"/>
                    </a:cubicBezTo>
                    <a:cubicBezTo>
                      <a:pt x="5357358" y="938857"/>
                      <a:pt x="5212686" y="875067"/>
                      <a:pt x="4910000" y="918703"/>
                    </a:cubicBezTo>
                    <a:cubicBezTo>
                      <a:pt x="4607314" y="962339"/>
                      <a:pt x="4559296" y="916157"/>
                      <a:pt x="4326865" y="918703"/>
                    </a:cubicBezTo>
                    <a:cubicBezTo>
                      <a:pt x="4094435" y="921249"/>
                      <a:pt x="4124921" y="897517"/>
                      <a:pt x="3988646" y="918703"/>
                    </a:cubicBezTo>
                    <a:cubicBezTo>
                      <a:pt x="3852371" y="939889"/>
                      <a:pt x="3542473" y="865828"/>
                      <a:pt x="3405511" y="918703"/>
                    </a:cubicBezTo>
                    <a:cubicBezTo>
                      <a:pt x="3268550" y="971578"/>
                      <a:pt x="3092506" y="882956"/>
                      <a:pt x="2985653" y="918703"/>
                    </a:cubicBezTo>
                    <a:cubicBezTo>
                      <a:pt x="2878800" y="954450"/>
                      <a:pt x="2607085" y="892559"/>
                      <a:pt x="2402518" y="918703"/>
                    </a:cubicBezTo>
                    <a:cubicBezTo>
                      <a:pt x="2197951" y="944847"/>
                      <a:pt x="2035437" y="888868"/>
                      <a:pt x="1819383" y="918703"/>
                    </a:cubicBezTo>
                    <a:cubicBezTo>
                      <a:pt x="1603330" y="948538"/>
                      <a:pt x="1447007" y="884194"/>
                      <a:pt x="1236247" y="918703"/>
                    </a:cubicBezTo>
                    <a:cubicBezTo>
                      <a:pt x="1025487" y="953212"/>
                      <a:pt x="790517" y="889954"/>
                      <a:pt x="571473" y="918703"/>
                    </a:cubicBezTo>
                    <a:cubicBezTo>
                      <a:pt x="352429" y="947452"/>
                      <a:pt x="198494" y="890649"/>
                      <a:pt x="0" y="918703"/>
                    </a:cubicBezTo>
                    <a:cubicBezTo>
                      <a:pt x="-42722" y="753831"/>
                      <a:pt x="11193" y="630606"/>
                      <a:pt x="0" y="486913"/>
                    </a:cubicBezTo>
                    <a:cubicBezTo>
                      <a:pt x="-11193" y="343220"/>
                      <a:pt x="7850" y="152905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180876100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여러 특성을 분석하고 처리방안을 고민하는 과정이 프로젝트의 핵심이라는 생각이 들었습니다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 AUTOML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인 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Pycaret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사용법과 대시보드 구축법을 함께 공부하고 사용해 본 것이 추후에도 유용한 경험이 될 것이라고 생각합니다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</a:t>
                </a:r>
                <a:endParaRPr lang="ko-KR" altLang="en-US" sz="14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C3D04F8-CC4B-14C9-6D8F-E9211590D0AA}"/>
                </a:ext>
              </a:extLst>
            </p:cNvPr>
            <p:cNvGrpSpPr/>
            <p:nvPr/>
          </p:nvGrpSpPr>
          <p:grpSpPr>
            <a:xfrm>
              <a:off x="1364777" y="5209891"/>
              <a:ext cx="9567919" cy="965361"/>
              <a:chOff x="1364777" y="5991572"/>
              <a:chExt cx="9567919" cy="96536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B9C5863-744F-63C9-40DC-65B2B62A96ED}"/>
                  </a:ext>
                </a:extLst>
              </p:cNvPr>
              <p:cNvSpPr/>
              <p:nvPr/>
            </p:nvSpPr>
            <p:spPr>
              <a:xfrm>
                <a:off x="1364777" y="6019639"/>
                <a:ext cx="1226023" cy="551257"/>
              </a:xfrm>
              <a:custGeom>
                <a:avLst/>
                <a:gdLst>
                  <a:gd name="connsiteX0" fmla="*/ 0 w 1226023"/>
                  <a:gd name="connsiteY0" fmla="*/ 0 h 551257"/>
                  <a:gd name="connsiteX1" fmla="*/ 384154 w 1226023"/>
                  <a:gd name="connsiteY1" fmla="*/ 0 h 551257"/>
                  <a:gd name="connsiteX2" fmla="*/ 756048 w 1226023"/>
                  <a:gd name="connsiteY2" fmla="*/ 0 h 551257"/>
                  <a:gd name="connsiteX3" fmla="*/ 1226023 w 1226023"/>
                  <a:gd name="connsiteY3" fmla="*/ 0 h 551257"/>
                  <a:gd name="connsiteX4" fmla="*/ 1226023 w 1226023"/>
                  <a:gd name="connsiteY4" fmla="*/ 551257 h 551257"/>
                  <a:gd name="connsiteX5" fmla="*/ 841869 w 1226023"/>
                  <a:gd name="connsiteY5" fmla="*/ 551257 h 551257"/>
                  <a:gd name="connsiteX6" fmla="*/ 408674 w 1226023"/>
                  <a:gd name="connsiteY6" fmla="*/ 551257 h 551257"/>
                  <a:gd name="connsiteX7" fmla="*/ 0 w 1226023"/>
                  <a:gd name="connsiteY7" fmla="*/ 551257 h 551257"/>
                  <a:gd name="connsiteX8" fmla="*/ 0 w 1226023"/>
                  <a:gd name="connsiteY8" fmla="*/ 0 h 55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6023" h="551257" fill="none" extrusionOk="0">
                    <a:moveTo>
                      <a:pt x="0" y="0"/>
                    </a:moveTo>
                    <a:cubicBezTo>
                      <a:pt x="152241" y="-21423"/>
                      <a:pt x="194038" y="3477"/>
                      <a:pt x="384154" y="0"/>
                    </a:cubicBezTo>
                    <a:cubicBezTo>
                      <a:pt x="574270" y="-3477"/>
                      <a:pt x="634326" y="18577"/>
                      <a:pt x="756048" y="0"/>
                    </a:cubicBezTo>
                    <a:cubicBezTo>
                      <a:pt x="877770" y="-18577"/>
                      <a:pt x="1092519" y="7123"/>
                      <a:pt x="1226023" y="0"/>
                    </a:cubicBezTo>
                    <a:cubicBezTo>
                      <a:pt x="1244905" y="113762"/>
                      <a:pt x="1181289" y="409105"/>
                      <a:pt x="1226023" y="551257"/>
                    </a:cubicBezTo>
                    <a:cubicBezTo>
                      <a:pt x="1073301" y="560917"/>
                      <a:pt x="971456" y="549848"/>
                      <a:pt x="841869" y="551257"/>
                    </a:cubicBezTo>
                    <a:cubicBezTo>
                      <a:pt x="712282" y="552666"/>
                      <a:pt x="591326" y="541557"/>
                      <a:pt x="408674" y="551257"/>
                    </a:cubicBezTo>
                    <a:cubicBezTo>
                      <a:pt x="226022" y="560957"/>
                      <a:pt x="129436" y="534005"/>
                      <a:pt x="0" y="551257"/>
                    </a:cubicBezTo>
                    <a:cubicBezTo>
                      <a:pt x="-5614" y="340597"/>
                      <a:pt x="4872" y="247199"/>
                      <a:pt x="0" y="0"/>
                    </a:cubicBezTo>
                    <a:close/>
                  </a:path>
                  <a:path w="1226023" h="551257" stroke="0" extrusionOk="0">
                    <a:moveTo>
                      <a:pt x="0" y="0"/>
                    </a:moveTo>
                    <a:cubicBezTo>
                      <a:pt x="202234" y="-44269"/>
                      <a:pt x="215562" y="24724"/>
                      <a:pt x="408674" y="0"/>
                    </a:cubicBezTo>
                    <a:cubicBezTo>
                      <a:pt x="601786" y="-24724"/>
                      <a:pt x="673407" y="39745"/>
                      <a:pt x="841869" y="0"/>
                    </a:cubicBezTo>
                    <a:cubicBezTo>
                      <a:pt x="1010331" y="-39745"/>
                      <a:pt x="1131180" y="26404"/>
                      <a:pt x="1226023" y="0"/>
                    </a:cubicBezTo>
                    <a:cubicBezTo>
                      <a:pt x="1248085" y="227607"/>
                      <a:pt x="1192141" y="281661"/>
                      <a:pt x="1226023" y="551257"/>
                    </a:cubicBezTo>
                    <a:cubicBezTo>
                      <a:pt x="1130431" y="580831"/>
                      <a:pt x="974748" y="510478"/>
                      <a:pt x="841869" y="551257"/>
                    </a:cubicBezTo>
                    <a:cubicBezTo>
                      <a:pt x="708990" y="592036"/>
                      <a:pt x="598825" y="539424"/>
                      <a:pt x="433195" y="551257"/>
                    </a:cubicBezTo>
                    <a:cubicBezTo>
                      <a:pt x="267565" y="563090"/>
                      <a:pt x="206170" y="511981"/>
                      <a:pt x="0" y="551257"/>
                    </a:cubicBezTo>
                    <a:cubicBezTo>
                      <a:pt x="-12465" y="355929"/>
                      <a:pt x="28307" y="24774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209101877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정혜영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0D59DA4-DEE7-57A7-4D04-2267715F0F15}"/>
                  </a:ext>
                </a:extLst>
              </p:cNvPr>
              <p:cNvSpPr/>
              <p:nvPr/>
            </p:nvSpPr>
            <p:spPr>
              <a:xfrm>
                <a:off x="2768800" y="5991572"/>
                <a:ext cx="8163896" cy="965361"/>
              </a:xfrm>
              <a:custGeom>
                <a:avLst/>
                <a:gdLst>
                  <a:gd name="connsiteX0" fmla="*/ 0 w 8163896"/>
                  <a:gd name="connsiteY0" fmla="*/ 0 h 965361"/>
                  <a:gd name="connsiteX1" fmla="*/ 746413 w 8163896"/>
                  <a:gd name="connsiteY1" fmla="*/ 0 h 965361"/>
                  <a:gd name="connsiteX2" fmla="*/ 1247910 w 8163896"/>
                  <a:gd name="connsiteY2" fmla="*/ 0 h 965361"/>
                  <a:gd name="connsiteX3" fmla="*/ 1667767 w 8163896"/>
                  <a:gd name="connsiteY3" fmla="*/ 0 h 965361"/>
                  <a:gd name="connsiteX4" fmla="*/ 2332542 w 8163896"/>
                  <a:gd name="connsiteY4" fmla="*/ 0 h 965361"/>
                  <a:gd name="connsiteX5" fmla="*/ 2915677 w 8163896"/>
                  <a:gd name="connsiteY5" fmla="*/ 0 h 965361"/>
                  <a:gd name="connsiteX6" fmla="*/ 3498813 w 8163896"/>
                  <a:gd name="connsiteY6" fmla="*/ 0 h 965361"/>
                  <a:gd name="connsiteX7" fmla="*/ 4000309 w 8163896"/>
                  <a:gd name="connsiteY7" fmla="*/ 0 h 965361"/>
                  <a:gd name="connsiteX8" fmla="*/ 4583444 w 8163896"/>
                  <a:gd name="connsiteY8" fmla="*/ 0 h 965361"/>
                  <a:gd name="connsiteX9" fmla="*/ 4921663 w 8163896"/>
                  <a:gd name="connsiteY9" fmla="*/ 0 h 965361"/>
                  <a:gd name="connsiteX10" fmla="*/ 5423159 w 8163896"/>
                  <a:gd name="connsiteY10" fmla="*/ 0 h 965361"/>
                  <a:gd name="connsiteX11" fmla="*/ 5761378 w 8163896"/>
                  <a:gd name="connsiteY11" fmla="*/ 0 h 965361"/>
                  <a:gd name="connsiteX12" fmla="*/ 6344513 w 8163896"/>
                  <a:gd name="connsiteY12" fmla="*/ 0 h 965361"/>
                  <a:gd name="connsiteX13" fmla="*/ 7090927 w 8163896"/>
                  <a:gd name="connsiteY13" fmla="*/ 0 h 965361"/>
                  <a:gd name="connsiteX14" fmla="*/ 7429145 w 8163896"/>
                  <a:gd name="connsiteY14" fmla="*/ 0 h 965361"/>
                  <a:gd name="connsiteX15" fmla="*/ 8163896 w 8163896"/>
                  <a:gd name="connsiteY15" fmla="*/ 0 h 965361"/>
                  <a:gd name="connsiteX16" fmla="*/ 8163896 w 8163896"/>
                  <a:gd name="connsiteY16" fmla="*/ 463373 h 965361"/>
                  <a:gd name="connsiteX17" fmla="*/ 8163896 w 8163896"/>
                  <a:gd name="connsiteY17" fmla="*/ 965361 h 965361"/>
                  <a:gd name="connsiteX18" fmla="*/ 7417483 w 8163896"/>
                  <a:gd name="connsiteY18" fmla="*/ 965361 h 965361"/>
                  <a:gd name="connsiteX19" fmla="*/ 6997625 w 8163896"/>
                  <a:gd name="connsiteY19" fmla="*/ 965361 h 965361"/>
                  <a:gd name="connsiteX20" fmla="*/ 6496129 w 8163896"/>
                  <a:gd name="connsiteY20" fmla="*/ 965361 h 965361"/>
                  <a:gd name="connsiteX21" fmla="*/ 5831354 w 8163896"/>
                  <a:gd name="connsiteY21" fmla="*/ 965361 h 965361"/>
                  <a:gd name="connsiteX22" fmla="*/ 5248219 w 8163896"/>
                  <a:gd name="connsiteY22" fmla="*/ 965361 h 965361"/>
                  <a:gd name="connsiteX23" fmla="*/ 4665083 w 8163896"/>
                  <a:gd name="connsiteY23" fmla="*/ 965361 h 965361"/>
                  <a:gd name="connsiteX24" fmla="*/ 4163587 w 8163896"/>
                  <a:gd name="connsiteY24" fmla="*/ 965361 h 965361"/>
                  <a:gd name="connsiteX25" fmla="*/ 3662090 w 8163896"/>
                  <a:gd name="connsiteY25" fmla="*/ 965361 h 965361"/>
                  <a:gd name="connsiteX26" fmla="*/ 3323872 w 8163896"/>
                  <a:gd name="connsiteY26" fmla="*/ 965361 h 965361"/>
                  <a:gd name="connsiteX27" fmla="*/ 2577459 w 8163896"/>
                  <a:gd name="connsiteY27" fmla="*/ 965361 h 965361"/>
                  <a:gd name="connsiteX28" fmla="*/ 1994323 w 8163896"/>
                  <a:gd name="connsiteY28" fmla="*/ 965361 h 965361"/>
                  <a:gd name="connsiteX29" fmla="*/ 1574466 w 8163896"/>
                  <a:gd name="connsiteY29" fmla="*/ 965361 h 965361"/>
                  <a:gd name="connsiteX30" fmla="*/ 991330 w 8163896"/>
                  <a:gd name="connsiteY30" fmla="*/ 965361 h 965361"/>
                  <a:gd name="connsiteX31" fmla="*/ 0 w 8163896"/>
                  <a:gd name="connsiteY31" fmla="*/ 965361 h 965361"/>
                  <a:gd name="connsiteX32" fmla="*/ 0 w 8163896"/>
                  <a:gd name="connsiteY32" fmla="*/ 492334 h 965361"/>
                  <a:gd name="connsiteX33" fmla="*/ 0 w 8163896"/>
                  <a:gd name="connsiteY33" fmla="*/ 0 h 965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163896" h="965361" fill="none" extrusionOk="0">
                    <a:moveTo>
                      <a:pt x="0" y="0"/>
                    </a:moveTo>
                    <a:cubicBezTo>
                      <a:pt x="360248" y="-23138"/>
                      <a:pt x="391817" y="62939"/>
                      <a:pt x="746413" y="0"/>
                    </a:cubicBezTo>
                    <a:cubicBezTo>
                      <a:pt x="1101009" y="-62939"/>
                      <a:pt x="1081124" y="54896"/>
                      <a:pt x="1247910" y="0"/>
                    </a:cubicBezTo>
                    <a:cubicBezTo>
                      <a:pt x="1414696" y="-54896"/>
                      <a:pt x="1570252" y="42741"/>
                      <a:pt x="1667767" y="0"/>
                    </a:cubicBezTo>
                    <a:cubicBezTo>
                      <a:pt x="1765282" y="-42741"/>
                      <a:pt x="2035796" y="43815"/>
                      <a:pt x="2332542" y="0"/>
                    </a:cubicBezTo>
                    <a:cubicBezTo>
                      <a:pt x="2629289" y="-43815"/>
                      <a:pt x="2747616" y="44169"/>
                      <a:pt x="2915677" y="0"/>
                    </a:cubicBezTo>
                    <a:cubicBezTo>
                      <a:pt x="3083739" y="-44169"/>
                      <a:pt x="3354528" y="58156"/>
                      <a:pt x="3498813" y="0"/>
                    </a:cubicBezTo>
                    <a:cubicBezTo>
                      <a:pt x="3643098" y="-58156"/>
                      <a:pt x="3891506" y="58860"/>
                      <a:pt x="4000309" y="0"/>
                    </a:cubicBezTo>
                    <a:cubicBezTo>
                      <a:pt x="4109112" y="-58860"/>
                      <a:pt x="4454868" y="68986"/>
                      <a:pt x="4583444" y="0"/>
                    </a:cubicBezTo>
                    <a:cubicBezTo>
                      <a:pt x="4712020" y="-68986"/>
                      <a:pt x="4781721" y="16180"/>
                      <a:pt x="4921663" y="0"/>
                    </a:cubicBezTo>
                    <a:cubicBezTo>
                      <a:pt x="5061605" y="-16180"/>
                      <a:pt x="5311140" y="18748"/>
                      <a:pt x="5423159" y="0"/>
                    </a:cubicBezTo>
                    <a:cubicBezTo>
                      <a:pt x="5535178" y="-18748"/>
                      <a:pt x="5646962" y="31485"/>
                      <a:pt x="5761378" y="0"/>
                    </a:cubicBezTo>
                    <a:cubicBezTo>
                      <a:pt x="5875794" y="-31485"/>
                      <a:pt x="6059004" y="35510"/>
                      <a:pt x="6344513" y="0"/>
                    </a:cubicBezTo>
                    <a:cubicBezTo>
                      <a:pt x="6630023" y="-35510"/>
                      <a:pt x="6893892" y="54703"/>
                      <a:pt x="7090927" y="0"/>
                    </a:cubicBezTo>
                    <a:cubicBezTo>
                      <a:pt x="7287962" y="-54703"/>
                      <a:pt x="7303931" y="27361"/>
                      <a:pt x="7429145" y="0"/>
                    </a:cubicBezTo>
                    <a:cubicBezTo>
                      <a:pt x="7554359" y="-27361"/>
                      <a:pt x="7825013" y="54712"/>
                      <a:pt x="8163896" y="0"/>
                    </a:cubicBezTo>
                    <a:cubicBezTo>
                      <a:pt x="8175540" y="181761"/>
                      <a:pt x="8140275" y="244528"/>
                      <a:pt x="8163896" y="463373"/>
                    </a:cubicBezTo>
                    <a:cubicBezTo>
                      <a:pt x="8187517" y="682218"/>
                      <a:pt x="8109011" y="772691"/>
                      <a:pt x="8163896" y="965361"/>
                    </a:cubicBezTo>
                    <a:cubicBezTo>
                      <a:pt x="7832308" y="977489"/>
                      <a:pt x="7599399" y="928845"/>
                      <a:pt x="7417483" y="965361"/>
                    </a:cubicBezTo>
                    <a:cubicBezTo>
                      <a:pt x="7235567" y="1001877"/>
                      <a:pt x="7157994" y="959991"/>
                      <a:pt x="6997625" y="965361"/>
                    </a:cubicBezTo>
                    <a:cubicBezTo>
                      <a:pt x="6837256" y="970731"/>
                      <a:pt x="6601973" y="913122"/>
                      <a:pt x="6496129" y="965361"/>
                    </a:cubicBezTo>
                    <a:cubicBezTo>
                      <a:pt x="6390285" y="1017600"/>
                      <a:pt x="6060293" y="944704"/>
                      <a:pt x="5831354" y="965361"/>
                    </a:cubicBezTo>
                    <a:cubicBezTo>
                      <a:pt x="5602416" y="986018"/>
                      <a:pt x="5440382" y="923506"/>
                      <a:pt x="5248219" y="965361"/>
                    </a:cubicBezTo>
                    <a:cubicBezTo>
                      <a:pt x="5056057" y="1007216"/>
                      <a:pt x="4901074" y="928088"/>
                      <a:pt x="4665083" y="965361"/>
                    </a:cubicBezTo>
                    <a:cubicBezTo>
                      <a:pt x="4429092" y="1002634"/>
                      <a:pt x="4404994" y="933092"/>
                      <a:pt x="4163587" y="965361"/>
                    </a:cubicBezTo>
                    <a:cubicBezTo>
                      <a:pt x="3922180" y="997630"/>
                      <a:pt x="3767003" y="964135"/>
                      <a:pt x="3662090" y="965361"/>
                    </a:cubicBezTo>
                    <a:cubicBezTo>
                      <a:pt x="3557177" y="966587"/>
                      <a:pt x="3410520" y="940364"/>
                      <a:pt x="3323872" y="965361"/>
                    </a:cubicBezTo>
                    <a:cubicBezTo>
                      <a:pt x="3237224" y="990358"/>
                      <a:pt x="2927313" y="936912"/>
                      <a:pt x="2577459" y="965361"/>
                    </a:cubicBezTo>
                    <a:cubicBezTo>
                      <a:pt x="2227605" y="993810"/>
                      <a:pt x="2284741" y="902729"/>
                      <a:pt x="1994323" y="965361"/>
                    </a:cubicBezTo>
                    <a:cubicBezTo>
                      <a:pt x="1703905" y="1027993"/>
                      <a:pt x="1678686" y="949663"/>
                      <a:pt x="1574466" y="965361"/>
                    </a:cubicBezTo>
                    <a:cubicBezTo>
                      <a:pt x="1470246" y="981059"/>
                      <a:pt x="1254012" y="945666"/>
                      <a:pt x="991330" y="965361"/>
                    </a:cubicBezTo>
                    <a:cubicBezTo>
                      <a:pt x="728648" y="985056"/>
                      <a:pt x="379632" y="954583"/>
                      <a:pt x="0" y="965361"/>
                    </a:cubicBezTo>
                    <a:cubicBezTo>
                      <a:pt x="-55262" y="803857"/>
                      <a:pt x="4965" y="706277"/>
                      <a:pt x="0" y="492334"/>
                    </a:cubicBezTo>
                    <a:cubicBezTo>
                      <a:pt x="-4965" y="278391"/>
                      <a:pt x="6034" y="120706"/>
                      <a:pt x="0" y="0"/>
                    </a:cubicBezTo>
                    <a:close/>
                  </a:path>
                  <a:path w="8163896" h="965361" stroke="0" extrusionOk="0">
                    <a:moveTo>
                      <a:pt x="0" y="0"/>
                    </a:moveTo>
                    <a:cubicBezTo>
                      <a:pt x="278746" y="-5020"/>
                      <a:pt x="421427" y="67633"/>
                      <a:pt x="583135" y="0"/>
                    </a:cubicBezTo>
                    <a:cubicBezTo>
                      <a:pt x="744844" y="-67633"/>
                      <a:pt x="918499" y="42279"/>
                      <a:pt x="1084632" y="0"/>
                    </a:cubicBezTo>
                    <a:cubicBezTo>
                      <a:pt x="1250765" y="-42279"/>
                      <a:pt x="1426663" y="43012"/>
                      <a:pt x="1586128" y="0"/>
                    </a:cubicBezTo>
                    <a:cubicBezTo>
                      <a:pt x="1745593" y="-43012"/>
                      <a:pt x="1933322" y="12079"/>
                      <a:pt x="2087625" y="0"/>
                    </a:cubicBezTo>
                    <a:cubicBezTo>
                      <a:pt x="2241928" y="-12079"/>
                      <a:pt x="2275465" y="14550"/>
                      <a:pt x="2425843" y="0"/>
                    </a:cubicBezTo>
                    <a:cubicBezTo>
                      <a:pt x="2576221" y="-14550"/>
                      <a:pt x="2828186" y="533"/>
                      <a:pt x="3008979" y="0"/>
                    </a:cubicBezTo>
                    <a:cubicBezTo>
                      <a:pt x="3189772" y="-533"/>
                      <a:pt x="3595518" y="50612"/>
                      <a:pt x="3755392" y="0"/>
                    </a:cubicBezTo>
                    <a:cubicBezTo>
                      <a:pt x="3915266" y="-50612"/>
                      <a:pt x="4009460" y="59665"/>
                      <a:pt x="4256889" y="0"/>
                    </a:cubicBezTo>
                    <a:cubicBezTo>
                      <a:pt x="4504318" y="-59665"/>
                      <a:pt x="4772627" y="31836"/>
                      <a:pt x="5003302" y="0"/>
                    </a:cubicBezTo>
                    <a:cubicBezTo>
                      <a:pt x="5233977" y="-31836"/>
                      <a:pt x="5475127" y="23789"/>
                      <a:pt x="5668076" y="0"/>
                    </a:cubicBezTo>
                    <a:cubicBezTo>
                      <a:pt x="5861025" y="-23789"/>
                      <a:pt x="5881664" y="4096"/>
                      <a:pt x="6006295" y="0"/>
                    </a:cubicBezTo>
                    <a:cubicBezTo>
                      <a:pt x="6130926" y="-4096"/>
                      <a:pt x="6264289" y="17380"/>
                      <a:pt x="6507791" y="0"/>
                    </a:cubicBezTo>
                    <a:cubicBezTo>
                      <a:pt x="6751293" y="-17380"/>
                      <a:pt x="7042944" y="33317"/>
                      <a:pt x="7254205" y="0"/>
                    </a:cubicBezTo>
                    <a:cubicBezTo>
                      <a:pt x="7465466" y="-33317"/>
                      <a:pt x="7849677" y="102077"/>
                      <a:pt x="8163896" y="0"/>
                    </a:cubicBezTo>
                    <a:cubicBezTo>
                      <a:pt x="8179999" y="201966"/>
                      <a:pt x="8146277" y="261126"/>
                      <a:pt x="8163896" y="463373"/>
                    </a:cubicBezTo>
                    <a:cubicBezTo>
                      <a:pt x="8181515" y="665620"/>
                      <a:pt x="8159220" y="826046"/>
                      <a:pt x="8163896" y="965361"/>
                    </a:cubicBezTo>
                    <a:cubicBezTo>
                      <a:pt x="8032934" y="987901"/>
                      <a:pt x="7891261" y="959079"/>
                      <a:pt x="7662400" y="965361"/>
                    </a:cubicBezTo>
                    <a:cubicBezTo>
                      <a:pt x="7433539" y="971643"/>
                      <a:pt x="7484092" y="955379"/>
                      <a:pt x="7324181" y="965361"/>
                    </a:cubicBezTo>
                    <a:cubicBezTo>
                      <a:pt x="7164270" y="975343"/>
                      <a:pt x="6968469" y="927213"/>
                      <a:pt x="6741046" y="965361"/>
                    </a:cubicBezTo>
                    <a:cubicBezTo>
                      <a:pt x="6513624" y="1003509"/>
                      <a:pt x="6365485" y="892368"/>
                      <a:pt x="6076271" y="965361"/>
                    </a:cubicBezTo>
                    <a:cubicBezTo>
                      <a:pt x="5787058" y="1038354"/>
                      <a:pt x="5545768" y="949102"/>
                      <a:pt x="5329858" y="965361"/>
                    </a:cubicBezTo>
                    <a:cubicBezTo>
                      <a:pt x="5113948" y="981620"/>
                      <a:pt x="4923179" y="888588"/>
                      <a:pt x="4665083" y="965361"/>
                    </a:cubicBezTo>
                    <a:cubicBezTo>
                      <a:pt x="4406988" y="1042134"/>
                      <a:pt x="4419295" y="959919"/>
                      <a:pt x="4326865" y="965361"/>
                    </a:cubicBezTo>
                    <a:cubicBezTo>
                      <a:pt x="4234435" y="970803"/>
                      <a:pt x="4041332" y="915770"/>
                      <a:pt x="3907007" y="965361"/>
                    </a:cubicBezTo>
                    <a:cubicBezTo>
                      <a:pt x="3772682" y="1014952"/>
                      <a:pt x="3383101" y="896338"/>
                      <a:pt x="3242233" y="965361"/>
                    </a:cubicBezTo>
                    <a:cubicBezTo>
                      <a:pt x="3101365" y="1034384"/>
                      <a:pt x="2863336" y="941679"/>
                      <a:pt x="2740737" y="965361"/>
                    </a:cubicBezTo>
                    <a:cubicBezTo>
                      <a:pt x="2618138" y="989043"/>
                      <a:pt x="2413301" y="948037"/>
                      <a:pt x="2157601" y="965361"/>
                    </a:cubicBezTo>
                    <a:cubicBezTo>
                      <a:pt x="1901901" y="982685"/>
                      <a:pt x="1692778" y="931136"/>
                      <a:pt x="1411188" y="965361"/>
                    </a:cubicBezTo>
                    <a:cubicBezTo>
                      <a:pt x="1129598" y="999586"/>
                      <a:pt x="1092329" y="944251"/>
                      <a:pt x="991330" y="965361"/>
                    </a:cubicBezTo>
                    <a:cubicBezTo>
                      <a:pt x="890331" y="986471"/>
                      <a:pt x="410740" y="867195"/>
                      <a:pt x="0" y="965361"/>
                    </a:cubicBezTo>
                    <a:cubicBezTo>
                      <a:pt x="-40238" y="731781"/>
                      <a:pt x="35377" y="602921"/>
                      <a:pt x="0" y="482681"/>
                    </a:cubicBezTo>
                    <a:cubicBezTo>
                      <a:pt x="-35377" y="362441"/>
                      <a:pt x="13172" y="11008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extLst>
                  <a:ext uri="{C807C97D-BFC1-408E-A445-0C87EB9F89A2}">
                    <ask:lineSketchStyleProps xmlns:ask="http://schemas.microsoft.com/office/drawing/2018/sketchyshapes" sd="579111871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다양한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EDA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를 통해 특성 선택을 시도해 볼 수 있었던 프로젝트였습니다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특성 의미 파악을 위해 데이터를 검증하고 특성간 관계 파악에 깊이 고민한 시간이었습니다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모델 성능을 빠르게 비교할 수 있는 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Pycaret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라이브러리를 사용해 볼 수 있어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AUTOML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을 경험해볼 수 있어 좋았습니다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SUIT Medium" pitchFamily="2" charset="-127"/>
                    <a:ea typeface="SUIT Medium" pitchFamily="2" charset="-127"/>
                  </a:rPr>
                  <a:t>.</a:t>
                </a:r>
                <a:endParaRPr lang="ko-KR" altLang="en-US" sz="1400" dirty="0">
                  <a:solidFill>
                    <a:schemeClr val="tx1"/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1814A7-BBC7-F4CD-63E1-004E9EFB0A98}"/>
              </a:ext>
            </a:extLst>
          </p:cNvPr>
          <p:cNvSpPr/>
          <p:nvPr/>
        </p:nvSpPr>
        <p:spPr>
          <a:xfrm>
            <a:off x="0" y="0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FC0B3-879A-057A-69DB-91CEB6DEE686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52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E10AF8-957D-60D7-F400-FAA0F9B42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F87BD-F1CD-0048-B3EB-E6CD5D11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27D09C-2851-3A76-C700-855DD14913E0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170746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4FA3D5-617E-0CA9-E7AF-3CFC07A8031E}"/>
              </a:ext>
            </a:extLst>
          </p:cNvPr>
          <p:cNvSpPr txBox="1"/>
          <p:nvPr/>
        </p:nvSpPr>
        <p:spPr>
          <a:xfrm>
            <a:off x="460158" y="866998"/>
            <a:ext cx="430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SUIT ExtraBold" pitchFamily="2" charset="-127"/>
                <a:ea typeface="SUIT ExtraBold" pitchFamily="2" charset="-127"/>
              </a:rPr>
              <a:t>참고 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6F756-E275-E0E1-D030-7CF03D438748}"/>
              </a:ext>
            </a:extLst>
          </p:cNvPr>
          <p:cNvSpPr txBox="1"/>
          <p:nvPr/>
        </p:nvSpPr>
        <p:spPr>
          <a:xfrm>
            <a:off x="460158" y="1366757"/>
            <a:ext cx="11427042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[1]Lending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Club, (2022,01,26), “</a:t>
            </a:r>
            <a:r>
              <a:rPr lang="en-US" altLang="ko-KR" sz="1200" dirty="0" err="1">
                <a:latin typeface="+mj-ea"/>
                <a:ea typeface="+mj-ea"/>
              </a:rPr>
              <a:t>LendingClub</a:t>
            </a:r>
            <a:r>
              <a:rPr lang="en-US" altLang="ko-KR" sz="1200" dirty="0">
                <a:latin typeface="+mj-ea"/>
                <a:ea typeface="+mj-ea"/>
              </a:rPr>
              <a:t> Reports Fourth Quarter and Full Year 2021 Results”,  [</a:t>
            </a:r>
            <a:r>
              <a:rPr lang="en-US" altLang="ko-KR" sz="1200" dirty="0">
                <a:latin typeface="+mj-ea"/>
                <a:ea typeface="+mj-ea"/>
                <a:hlinkClick r:id="rId3"/>
              </a:rPr>
              <a:t>https://ir.lendingclub.com/news/news-details/2022/LendingClub-Reports-Fourth-Quarter-and-Full-Year-2021-Results/default.aspx</a:t>
            </a:r>
            <a:r>
              <a:rPr lang="en-US" altLang="ko-KR" sz="1200" dirty="0">
                <a:latin typeface="+mj-ea"/>
                <a:ea typeface="+mj-ea"/>
              </a:rPr>
              <a:t> , [(accessed on 2024.03.04)].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[2]PMC, (2022,06,24), 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P2P Lending Default Prediction Based on AI and Statistical Models ”,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  <a:hlinkClick r:id="rId4"/>
              </a:rPr>
              <a:t>https://www.ncbi.nlm.nih.gov/pmc/articles/PMC9222552/</a:t>
            </a:r>
            <a:r>
              <a:rPr lang="en-US" altLang="ko-KR" sz="1200" dirty="0">
                <a:latin typeface="+mj-ea"/>
                <a:ea typeface="+mj-ea"/>
              </a:rPr>
              <a:t> , [(accessed on 2024.03.04)].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[3]Maureen Milliken (2023,12,21), “Lending Club”, Debt.org, </a:t>
            </a:r>
            <a:r>
              <a:rPr lang="en-US" altLang="ko-KR" sz="1200" dirty="0">
                <a:latin typeface="+mj-ea"/>
                <a:ea typeface="+mj-ea"/>
                <a:hlinkClick r:id="rId5"/>
              </a:rPr>
              <a:t>https://www.debt.org/credit/loans/personal/lending-club-review/</a:t>
            </a:r>
            <a:r>
              <a:rPr lang="en-US" altLang="ko-KR" sz="1200" dirty="0">
                <a:latin typeface="+mj-ea"/>
                <a:ea typeface="+mj-ea"/>
              </a:rPr>
              <a:t> , [(accessed on 2024.03.04)].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[4]Shareholders Unite, (2022,10,14). “</a:t>
            </a:r>
            <a:r>
              <a:rPr lang="en-US" altLang="ko-KR" sz="1200" dirty="0" err="1">
                <a:latin typeface="+mj-ea"/>
                <a:ea typeface="+mj-ea"/>
              </a:rPr>
              <a:t>LendingClub</a:t>
            </a:r>
            <a:r>
              <a:rPr lang="en-US" altLang="ko-KR" sz="1200" dirty="0">
                <a:latin typeface="+mj-ea"/>
                <a:ea typeface="+mj-ea"/>
              </a:rPr>
              <a:t> Has A Killer Business Model”, Seeking Alpha, </a:t>
            </a:r>
            <a:r>
              <a:rPr lang="en-US" altLang="ko-KR" sz="1200" dirty="0">
                <a:latin typeface="+mj-ea"/>
                <a:ea typeface="+mj-ea"/>
                <a:hlinkClick r:id="rId6"/>
              </a:rPr>
              <a:t>https://seekingalpha.com/article/4546819-lendingclub-killer-business-model</a:t>
            </a:r>
            <a:r>
              <a:rPr lang="en-US" altLang="ko-KR" sz="1200" dirty="0">
                <a:latin typeface="+mj-ea"/>
                <a:ea typeface="+mj-ea"/>
              </a:rPr>
              <a:t> , [(accessed on 2024.03.04)].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[4]</a:t>
            </a:r>
            <a:r>
              <a:rPr lang="ko-KR" altLang="en-US" sz="1200" dirty="0">
                <a:latin typeface="+mj-ea"/>
                <a:ea typeface="+mj-ea"/>
              </a:rPr>
              <a:t>이현진</a:t>
            </a:r>
            <a:r>
              <a:rPr lang="en-US" altLang="ko-KR" sz="1200" dirty="0">
                <a:latin typeface="+mj-ea"/>
                <a:ea typeface="+mj-ea"/>
              </a:rPr>
              <a:t>, “</a:t>
            </a:r>
            <a:r>
              <a:rPr lang="ko-KR" altLang="en-US" sz="1200" dirty="0">
                <a:latin typeface="+mj-ea"/>
                <a:ea typeface="+mj-ea"/>
              </a:rPr>
              <a:t>딥러닝 기법을 이용한 </a:t>
            </a:r>
            <a:r>
              <a:rPr lang="en-US" altLang="ko-KR" sz="1200" dirty="0">
                <a:latin typeface="+mj-ea"/>
                <a:ea typeface="+mj-ea"/>
              </a:rPr>
              <a:t>P2P </a:t>
            </a:r>
            <a:r>
              <a:rPr lang="ko-KR" altLang="en-US" sz="1200" dirty="0">
                <a:latin typeface="+mj-ea"/>
                <a:ea typeface="+mj-ea"/>
              </a:rPr>
              <a:t>소셜 대출 채무자 부도 예측모델에 관한 연구</a:t>
            </a:r>
            <a:r>
              <a:rPr lang="en-US" altLang="ko-KR" sz="1200" dirty="0">
                <a:latin typeface="+mj-ea"/>
                <a:ea typeface="+mj-ea"/>
              </a:rPr>
              <a:t>”, </a:t>
            </a:r>
            <a:r>
              <a:rPr lang="ko-KR" altLang="en-US" sz="1200" dirty="0" err="1">
                <a:latin typeface="+mj-ea"/>
                <a:ea typeface="+mj-ea"/>
              </a:rPr>
              <a:t>디지털콘텐츠학회논문지</a:t>
            </a:r>
            <a:r>
              <a:rPr lang="en-US" altLang="ko-KR" sz="1200" dirty="0">
                <a:latin typeface="+mj-ea"/>
                <a:ea typeface="+mj-ea"/>
              </a:rPr>
              <a:t>(J. DCS) Vol. 20, No. 7, pp. 1409-1416, 2019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[5] </a:t>
            </a:r>
            <a:r>
              <a:rPr lang="ko-KR" altLang="en-US" sz="1200" dirty="0" err="1">
                <a:latin typeface="+mj-ea"/>
                <a:ea typeface="+mj-ea"/>
              </a:rPr>
              <a:t>최수만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전동화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오경주</a:t>
            </a:r>
            <a:r>
              <a:rPr lang="en-US" altLang="ko-KR" sz="1200" dirty="0">
                <a:latin typeface="+mj-ea"/>
                <a:ea typeface="+mj-ea"/>
              </a:rPr>
              <a:t>, “P2P </a:t>
            </a:r>
            <a:r>
              <a:rPr lang="ko-KR" altLang="en-US" sz="1200" dirty="0">
                <a:latin typeface="+mj-ea"/>
                <a:ea typeface="+mj-ea"/>
              </a:rPr>
              <a:t>플랫폼에서의 대출자 신용분석 사례연구</a:t>
            </a:r>
            <a:r>
              <a:rPr lang="en-US" altLang="ko-KR" sz="1200" dirty="0">
                <a:latin typeface="+mj-ea"/>
                <a:ea typeface="+mj-ea"/>
              </a:rPr>
              <a:t>: 8</a:t>
            </a:r>
            <a:r>
              <a:rPr lang="ko-KR" altLang="en-US" sz="1200" dirty="0">
                <a:latin typeface="+mj-ea"/>
                <a:ea typeface="+mj-ea"/>
              </a:rPr>
              <a:t>퍼센트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렌딧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어니스트</a:t>
            </a:r>
            <a:r>
              <a:rPr lang="ko-KR" altLang="en-US" sz="1200" dirty="0">
                <a:latin typeface="+mj-ea"/>
                <a:ea typeface="+mj-ea"/>
              </a:rPr>
              <a:t> 펀드</a:t>
            </a:r>
            <a:r>
              <a:rPr lang="en-US" altLang="ko-KR" sz="1200" dirty="0">
                <a:latin typeface="+mj-ea"/>
                <a:ea typeface="+mj-ea"/>
              </a:rPr>
              <a:t>“, </a:t>
            </a:r>
            <a:r>
              <a:rPr lang="ko-KR" altLang="en-US" sz="1200" dirty="0">
                <a:latin typeface="+mj-ea"/>
                <a:ea typeface="+mj-ea"/>
              </a:rPr>
              <a:t>지식경영연구 제</a:t>
            </a:r>
            <a:r>
              <a:rPr lang="en-US" altLang="ko-KR" sz="1200" dirty="0">
                <a:latin typeface="+mj-ea"/>
                <a:ea typeface="+mj-ea"/>
              </a:rPr>
              <a:t>21</a:t>
            </a:r>
            <a:r>
              <a:rPr lang="ko-KR" altLang="en-US" sz="1200" dirty="0">
                <a:latin typeface="+mj-ea"/>
                <a:ea typeface="+mj-ea"/>
              </a:rPr>
              <a:t>권 제</a:t>
            </a:r>
            <a:r>
              <a:rPr lang="en-US" altLang="ko-KR" sz="1200" dirty="0">
                <a:latin typeface="+mj-ea"/>
                <a:ea typeface="+mj-ea"/>
              </a:rPr>
              <a:t>3</a:t>
            </a:r>
            <a:r>
              <a:rPr lang="ko-KR" altLang="en-US" sz="1200" dirty="0">
                <a:latin typeface="+mj-ea"/>
                <a:ea typeface="+mj-ea"/>
              </a:rPr>
              <a:t>호</a:t>
            </a:r>
            <a:r>
              <a:rPr lang="en-US" altLang="ko-KR" sz="1200" dirty="0">
                <a:latin typeface="+mj-ea"/>
                <a:ea typeface="+mj-ea"/>
              </a:rPr>
              <a:t>, 2020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[6]</a:t>
            </a:r>
            <a:r>
              <a:rPr lang="ko-KR" altLang="en-US" sz="1200" dirty="0">
                <a:latin typeface="+mj-ea"/>
                <a:ea typeface="+mj-ea"/>
              </a:rPr>
              <a:t>정재훈</a:t>
            </a:r>
            <a:r>
              <a:rPr lang="en-US" altLang="ko-KR" sz="1200" dirty="0">
                <a:latin typeface="+mj-ea"/>
                <a:ea typeface="+mj-ea"/>
              </a:rPr>
              <a:t>, (2023.05.04). ”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[</a:t>
            </a:r>
            <a:r>
              <a:rPr lang="ko-KR" altLang="en-US" sz="1200" dirty="0">
                <a:latin typeface="+mj-ea"/>
                <a:ea typeface="+mj-ea"/>
              </a:rPr>
              <a:t>기자수첩</a:t>
            </a:r>
            <a:r>
              <a:rPr lang="en-US" altLang="ko-KR" sz="1200" dirty="0">
                <a:latin typeface="+mj-ea"/>
                <a:ea typeface="+mj-ea"/>
              </a:rPr>
              <a:t>] </a:t>
            </a:r>
            <a:r>
              <a:rPr lang="ko-KR" altLang="en-US" sz="1200" dirty="0" err="1">
                <a:latin typeface="+mj-ea"/>
                <a:ea typeface="+mj-ea"/>
              </a:rPr>
              <a:t>소셜임팩트</a:t>
            </a:r>
            <a:r>
              <a:rPr lang="ko-KR" altLang="en-US" sz="1200" dirty="0">
                <a:latin typeface="+mj-ea"/>
                <a:ea typeface="+mj-ea"/>
              </a:rPr>
              <a:t> 생태계에서 ‘관계형 금융’ 꽃피우길</a:t>
            </a:r>
            <a:r>
              <a:rPr lang="en-US" altLang="ko-KR" sz="1200" dirty="0">
                <a:latin typeface="+mj-ea"/>
                <a:ea typeface="+mj-ea"/>
              </a:rPr>
              <a:t>”, </a:t>
            </a:r>
            <a:r>
              <a:rPr lang="ko-KR" altLang="en-US" sz="1200" dirty="0" err="1">
                <a:latin typeface="+mj-ea"/>
                <a:ea typeface="+mj-ea"/>
              </a:rPr>
              <a:t>소셜임팩트뉴스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  <a:ea typeface="+mj-ea"/>
                <a:hlinkClick r:id="rId7"/>
              </a:rPr>
              <a:t>https://www.socialimpactnews.net/news/articleView.html?idxno=519</a:t>
            </a:r>
            <a:r>
              <a:rPr lang="en-US" altLang="ko-KR" sz="1200" dirty="0">
                <a:latin typeface="+mj-ea"/>
                <a:ea typeface="+mj-ea"/>
              </a:rPr>
              <a:t> , [(accessed on 2024.03.04)]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[7]</a:t>
            </a:r>
            <a:r>
              <a:rPr lang="ko-KR" altLang="en-US" sz="1200" dirty="0" err="1">
                <a:latin typeface="+mj-ea"/>
                <a:ea typeface="+mj-ea"/>
              </a:rPr>
              <a:t>강경훈</a:t>
            </a:r>
            <a:r>
              <a:rPr lang="en-US" altLang="ko-KR" sz="1200" dirty="0">
                <a:latin typeface="+mj-ea"/>
                <a:ea typeface="+mj-ea"/>
              </a:rPr>
              <a:t>, “</a:t>
            </a:r>
            <a:r>
              <a:rPr lang="ko-KR" altLang="en-US" sz="1200" dirty="0" err="1">
                <a:latin typeface="+mj-ea"/>
                <a:ea typeface="+mj-ea"/>
              </a:rPr>
              <a:t>핀테크</a:t>
            </a:r>
            <a:r>
              <a:rPr lang="ko-KR" altLang="en-US" sz="1200" dirty="0">
                <a:latin typeface="+mj-ea"/>
                <a:ea typeface="+mj-ea"/>
              </a:rPr>
              <a:t> 확산이 금융산업에 미치는 영향</a:t>
            </a:r>
            <a:r>
              <a:rPr lang="en-US" altLang="ko-KR" sz="1200" dirty="0">
                <a:latin typeface="+mj-ea"/>
                <a:ea typeface="+mj-ea"/>
              </a:rPr>
              <a:t>“, </a:t>
            </a:r>
            <a:r>
              <a:rPr lang="ko-KR" altLang="en-US" sz="1200" dirty="0">
                <a:latin typeface="+mj-ea"/>
                <a:ea typeface="+mj-ea"/>
              </a:rPr>
              <a:t>한국은행</a:t>
            </a:r>
            <a:r>
              <a:rPr lang="en-US" altLang="ko-KR" sz="1200" dirty="0">
                <a:latin typeface="+mj-ea"/>
                <a:ea typeface="+mj-ea"/>
              </a:rPr>
              <a:t>, (2017.10)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[8]</a:t>
            </a:r>
            <a:r>
              <a:rPr lang="ko-KR" altLang="en-US" sz="1200" dirty="0" err="1">
                <a:latin typeface="+mj-ea"/>
                <a:ea typeface="+mj-ea"/>
              </a:rPr>
              <a:t>강경훈</a:t>
            </a:r>
            <a:r>
              <a:rPr lang="en-US" altLang="ko-KR" sz="1200" dirty="0">
                <a:latin typeface="+mj-ea"/>
                <a:ea typeface="+mj-ea"/>
              </a:rPr>
              <a:t>, “</a:t>
            </a:r>
            <a:r>
              <a:rPr lang="ko-KR" altLang="en-US" sz="1200" dirty="0">
                <a:latin typeface="+mj-ea"/>
                <a:ea typeface="+mj-ea"/>
              </a:rPr>
              <a:t>관계형 금융의 활성화를 위한 과제</a:t>
            </a:r>
            <a:r>
              <a:rPr lang="en-US" altLang="ko-KR" sz="1200" dirty="0">
                <a:latin typeface="+mj-ea"/>
                <a:ea typeface="+mj-ea"/>
              </a:rPr>
              <a:t>“, </a:t>
            </a:r>
            <a:r>
              <a:rPr lang="ko-KR" altLang="en-US" sz="1200" dirty="0">
                <a:latin typeface="+mj-ea"/>
                <a:ea typeface="+mj-ea"/>
              </a:rPr>
              <a:t>하나금융경영연구소 제 </a:t>
            </a:r>
            <a:r>
              <a:rPr lang="en-US" altLang="ko-KR" sz="1200" dirty="0">
                <a:latin typeface="+mj-ea"/>
                <a:ea typeface="+mj-ea"/>
              </a:rPr>
              <a:t>5</a:t>
            </a:r>
            <a:r>
              <a:rPr lang="ko-KR" altLang="en-US" sz="1200" dirty="0">
                <a:latin typeface="+mj-ea"/>
                <a:ea typeface="+mj-ea"/>
              </a:rPr>
              <a:t>권 </a:t>
            </a:r>
            <a:r>
              <a:rPr lang="en-US" altLang="ko-KR" sz="1200" dirty="0">
                <a:latin typeface="+mj-ea"/>
                <a:ea typeface="+mj-ea"/>
              </a:rPr>
              <a:t>44</a:t>
            </a:r>
            <a:r>
              <a:rPr lang="ko-KR" altLang="en-US" sz="1200" dirty="0">
                <a:latin typeface="+mj-ea"/>
                <a:ea typeface="+mj-ea"/>
              </a:rPr>
              <a:t>호</a:t>
            </a:r>
            <a:r>
              <a:rPr lang="en-US" altLang="ko-KR" sz="1200" dirty="0">
                <a:latin typeface="+mj-ea"/>
                <a:ea typeface="+mj-ea"/>
              </a:rPr>
              <a:t>, (2015.11.16)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[9]</a:t>
            </a:r>
            <a:r>
              <a:rPr lang="ko-KR" altLang="en-US" sz="1200" dirty="0" err="1">
                <a:latin typeface="+mj-ea"/>
                <a:ea typeface="+mj-ea"/>
              </a:rPr>
              <a:t>김호현</a:t>
            </a:r>
            <a:r>
              <a:rPr lang="en-US" altLang="ko-KR" sz="1200" dirty="0">
                <a:latin typeface="+mj-ea"/>
                <a:ea typeface="+mj-ea"/>
              </a:rPr>
              <a:t>, (2024.01.09), “</a:t>
            </a:r>
            <a:r>
              <a:rPr lang="ko-KR" altLang="en-US" sz="1200" dirty="0" err="1">
                <a:latin typeface="+mj-ea"/>
                <a:ea typeface="+mj-ea"/>
              </a:rPr>
              <a:t>핀테크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주담대</a:t>
            </a:r>
            <a:r>
              <a:rPr lang="ko-KR" altLang="en-US" sz="1200" dirty="0">
                <a:latin typeface="+mj-ea"/>
                <a:ea typeface="+mj-ea"/>
              </a:rPr>
              <a:t> 갈아타기 출시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카뱅</a:t>
            </a:r>
            <a:r>
              <a:rPr lang="en-US" altLang="ko-KR" sz="1200" dirty="0">
                <a:latin typeface="+mj-ea"/>
                <a:ea typeface="+mj-ea"/>
              </a:rPr>
              <a:t>·</a:t>
            </a:r>
            <a:r>
              <a:rPr lang="ko-KR" altLang="en-US" sz="1200" dirty="0">
                <a:latin typeface="+mj-ea"/>
                <a:ea typeface="+mj-ea"/>
              </a:rPr>
              <a:t>카카오페이</a:t>
            </a:r>
            <a:r>
              <a:rPr lang="en-US" altLang="ko-KR" sz="1200" dirty="0">
                <a:latin typeface="+mj-ea"/>
                <a:ea typeface="+mj-ea"/>
              </a:rPr>
              <a:t>·</a:t>
            </a:r>
            <a:r>
              <a:rPr lang="ko-KR" altLang="en-US" sz="1200" dirty="0">
                <a:latin typeface="+mj-ea"/>
                <a:ea typeface="+mj-ea"/>
              </a:rPr>
              <a:t>토스</a:t>
            </a:r>
            <a:r>
              <a:rPr lang="en-US" altLang="ko-KR" sz="1200" dirty="0">
                <a:latin typeface="+mj-ea"/>
                <a:ea typeface="+mj-ea"/>
              </a:rPr>
              <a:t>·</a:t>
            </a:r>
            <a:r>
              <a:rPr lang="ko-KR" altLang="en-US" sz="1200" dirty="0" err="1">
                <a:latin typeface="+mj-ea"/>
                <a:ea typeface="+mj-ea"/>
              </a:rPr>
              <a:t>핀크</a:t>
            </a:r>
            <a:r>
              <a:rPr lang="en-US" altLang="ko-KR" sz="1200" dirty="0">
                <a:latin typeface="+mj-ea"/>
                <a:ea typeface="+mj-ea"/>
              </a:rPr>
              <a:t>·</a:t>
            </a:r>
            <a:r>
              <a:rPr lang="ko-KR" altLang="en-US" sz="1200" dirty="0">
                <a:latin typeface="+mj-ea"/>
                <a:ea typeface="+mj-ea"/>
              </a:rPr>
              <a:t>네이버페이 참여</a:t>
            </a:r>
            <a:r>
              <a:rPr lang="en-US" altLang="ko-KR" sz="1200" dirty="0">
                <a:latin typeface="+mj-ea"/>
                <a:ea typeface="+mj-ea"/>
              </a:rPr>
              <a:t>”, Business Post, </a:t>
            </a:r>
            <a:r>
              <a:rPr lang="en-US" altLang="ko-KR" sz="1200" dirty="0">
                <a:latin typeface="+mj-ea"/>
                <a:ea typeface="+mj-ea"/>
                <a:hlinkClick r:id="rId8"/>
              </a:rPr>
              <a:t>https://www.businesspost.co.kr/BP?command=article_view&amp;num=338738</a:t>
            </a:r>
            <a:r>
              <a:rPr lang="en-US" altLang="ko-KR" sz="1200" dirty="0">
                <a:latin typeface="+mj-ea"/>
                <a:ea typeface="+mj-ea"/>
              </a:rPr>
              <a:t> , [(accessed on 2024.03.04)]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[10]</a:t>
            </a:r>
            <a:r>
              <a:rPr lang="ko-KR" altLang="en-US" sz="1200" dirty="0">
                <a:latin typeface="+mj-ea"/>
                <a:ea typeface="+mj-ea"/>
              </a:rPr>
              <a:t>김지혜</a:t>
            </a:r>
            <a:r>
              <a:rPr lang="en-US" altLang="ko-KR" sz="1200" dirty="0">
                <a:latin typeface="+mj-ea"/>
                <a:ea typeface="+mj-ea"/>
              </a:rPr>
              <a:t>, (2020.02.21), “'</a:t>
            </a:r>
            <a:r>
              <a:rPr lang="ko-KR" altLang="en-US" sz="1200" dirty="0">
                <a:latin typeface="+mj-ea"/>
                <a:ea typeface="+mj-ea"/>
              </a:rPr>
              <a:t>골리앗 무너뜨린 다윗</a:t>
            </a:r>
            <a:r>
              <a:rPr lang="en-US" altLang="ko-KR" sz="1200" dirty="0">
                <a:latin typeface="+mj-ea"/>
                <a:ea typeface="+mj-ea"/>
              </a:rPr>
              <a:t>'...</a:t>
            </a:r>
            <a:r>
              <a:rPr lang="ko-KR" altLang="en-US" sz="1200" dirty="0">
                <a:latin typeface="+mj-ea"/>
                <a:ea typeface="+mj-ea"/>
              </a:rPr>
              <a:t>美 </a:t>
            </a:r>
            <a:r>
              <a:rPr lang="ko-KR" altLang="en-US" sz="1200" dirty="0" err="1">
                <a:latin typeface="+mj-ea"/>
                <a:ea typeface="+mj-ea"/>
              </a:rPr>
              <a:t>렌딩클럽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인터넷은행 인수</a:t>
            </a:r>
            <a:r>
              <a:rPr lang="en-US" altLang="ko-KR" sz="1200" dirty="0">
                <a:latin typeface="+mj-ea"/>
                <a:ea typeface="+mj-ea"/>
              </a:rPr>
              <a:t>”, </a:t>
            </a:r>
            <a:r>
              <a:rPr lang="ko-KR" altLang="en-US" sz="1200" dirty="0">
                <a:latin typeface="+mj-ea"/>
                <a:ea typeface="+mj-ea"/>
              </a:rPr>
              <a:t>전자신문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>
                <a:latin typeface="+mj-ea"/>
                <a:ea typeface="+mj-ea"/>
                <a:hlinkClick r:id="rId9"/>
              </a:rPr>
              <a:t>https://www.etnews.com/20200221000188</a:t>
            </a:r>
            <a:r>
              <a:rPr lang="en-US" altLang="ko-KR" sz="1200" dirty="0">
                <a:latin typeface="+mj-ea"/>
                <a:ea typeface="+mj-ea"/>
              </a:rPr>
              <a:t> , [(accessed on 2024.03.05)]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[11]</a:t>
            </a:r>
            <a:r>
              <a:rPr lang="ko-KR" altLang="en-US" sz="1200" dirty="0" err="1">
                <a:latin typeface="+mj-ea"/>
                <a:ea typeface="+mj-ea"/>
              </a:rPr>
              <a:t>황춘매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양철원</a:t>
            </a:r>
            <a:r>
              <a:rPr lang="en-US" altLang="ko-KR" sz="1200" dirty="0">
                <a:latin typeface="+mj-ea"/>
                <a:ea typeface="+mj-ea"/>
              </a:rPr>
              <a:t>, “</a:t>
            </a:r>
            <a:r>
              <a:rPr lang="ko-KR" altLang="en-US" sz="1200" dirty="0">
                <a:latin typeface="+mj-ea"/>
                <a:ea typeface="+mj-ea"/>
              </a:rPr>
              <a:t>온라인 </a:t>
            </a:r>
            <a:r>
              <a:rPr lang="en-US" altLang="ko-KR" sz="1200" dirty="0">
                <a:latin typeface="+mj-ea"/>
                <a:ea typeface="+mj-ea"/>
              </a:rPr>
              <a:t>P2P </a:t>
            </a:r>
            <a:r>
              <a:rPr lang="ko-KR" altLang="en-US" sz="1200" dirty="0">
                <a:latin typeface="+mj-ea"/>
                <a:ea typeface="+mj-ea"/>
              </a:rPr>
              <a:t>대출 부도의 영향요인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중국에 대한 실증분석</a:t>
            </a:r>
            <a:r>
              <a:rPr lang="en-US" altLang="ko-KR" sz="1200" dirty="0">
                <a:latin typeface="+mj-ea"/>
                <a:ea typeface="+mj-ea"/>
              </a:rPr>
              <a:t>”, </a:t>
            </a:r>
            <a:r>
              <a:rPr lang="ko-KR" altLang="en-US" sz="1200" dirty="0">
                <a:latin typeface="+mj-ea"/>
                <a:ea typeface="+mj-ea"/>
              </a:rPr>
              <a:t>산업연구 </a:t>
            </a:r>
            <a:r>
              <a:rPr lang="en-US" altLang="ko-KR" sz="1200" dirty="0">
                <a:latin typeface="+mj-ea"/>
                <a:ea typeface="+mj-ea"/>
              </a:rPr>
              <a:t>Journal of Industrial Studies(J.I.S) 47</a:t>
            </a:r>
            <a:r>
              <a:rPr lang="ko-KR" altLang="en-US" sz="1200" dirty="0">
                <a:latin typeface="+mj-ea"/>
                <a:ea typeface="+mj-ea"/>
              </a:rPr>
              <a:t>권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호</a:t>
            </a:r>
            <a:r>
              <a:rPr lang="en-US" altLang="ko-KR" sz="1200" dirty="0">
                <a:latin typeface="+mj-ea"/>
                <a:ea typeface="+mj-ea"/>
              </a:rPr>
              <a:t>, 2023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>
                <a:latin typeface="+mj-ea"/>
                <a:ea typeface="+mj-ea"/>
              </a:rPr>
              <a:t>[12]</a:t>
            </a:r>
            <a:r>
              <a:rPr lang="ko-KR" altLang="en-US" sz="1200" dirty="0">
                <a:latin typeface="+mj-ea"/>
                <a:ea typeface="+mj-ea"/>
              </a:rPr>
              <a:t>박재현</a:t>
            </a:r>
            <a:r>
              <a:rPr lang="en-US" altLang="ko-KR" sz="1200" dirty="0">
                <a:latin typeface="+mj-ea"/>
                <a:ea typeface="+mj-ea"/>
              </a:rPr>
              <a:t>, (2023.04.13),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“[</a:t>
            </a:r>
            <a:r>
              <a:rPr lang="ko-KR" altLang="en-US" sz="1200" dirty="0">
                <a:latin typeface="+mj-ea"/>
                <a:ea typeface="+mj-ea"/>
              </a:rPr>
              <a:t>서경대 </a:t>
            </a:r>
            <a:r>
              <a:rPr lang="en-US" altLang="ko-KR" sz="1200" dirty="0">
                <a:latin typeface="+mj-ea"/>
                <a:ea typeface="+mj-ea"/>
              </a:rPr>
              <a:t>MFS] </a:t>
            </a:r>
            <a:r>
              <a:rPr lang="ko-KR" altLang="en-US" sz="1200" dirty="0" err="1">
                <a:latin typeface="+mj-ea"/>
                <a:ea typeface="+mj-ea"/>
              </a:rPr>
              <a:t>핀테크</a:t>
            </a:r>
            <a:r>
              <a:rPr lang="ko-KR" altLang="en-US" sz="1200" dirty="0">
                <a:latin typeface="+mj-ea"/>
                <a:ea typeface="+mj-ea"/>
              </a:rPr>
              <a:t> 대출</a:t>
            </a:r>
            <a:r>
              <a:rPr lang="en-US" altLang="ko-KR" sz="1200" dirty="0">
                <a:latin typeface="+mj-ea"/>
                <a:ea typeface="+mj-ea"/>
              </a:rPr>
              <a:t>(Loan) </a:t>
            </a:r>
            <a:r>
              <a:rPr lang="ko-KR" altLang="en-US" sz="1200" dirty="0">
                <a:latin typeface="+mj-ea"/>
                <a:ea typeface="+mj-ea"/>
              </a:rPr>
              <a:t>사례 </a:t>
            </a:r>
            <a:r>
              <a:rPr lang="en-US" altLang="ko-KR" sz="1200" dirty="0">
                <a:latin typeface="+mj-ea"/>
                <a:ea typeface="+mj-ea"/>
              </a:rPr>
              <a:t>– </a:t>
            </a:r>
            <a:r>
              <a:rPr lang="en-US" altLang="ko-KR" sz="1200" dirty="0" err="1">
                <a:latin typeface="+mj-ea"/>
                <a:ea typeface="+mj-ea"/>
              </a:rPr>
              <a:t>LendingClub</a:t>
            </a:r>
            <a:r>
              <a:rPr lang="en-US" altLang="ko-KR" sz="1200" dirty="0">
                <a:latin typeface="+mj-ea"/>
                <a:ea typeface="+mj-ea"/>
              </a:rPr>
              <a:t>”, </a:t>
            </a:r>
            <a:r>
              <a:rPr lang="ko-KR" altLang="en-US" sz="1200" dirty="0">
                <a:latin typeface="+mj-ea"/>
                <a:ea typeface="+mj-ea"/>
              </a:rPr>
              <a:t>서경</a:t>
            </a:r>
            <a:r>
              <a:rPr lang="en-US" altLang="ko-KR" sz="1200" dirty="0">
                <a:latin typeface="+mj-ea"/>
                <a:ea typeface="+mj-ea"/>
              </a:rPr>
              <a:t>TODAY, </a:t>
            </a:r>
            <a:r>
              <a:rPr lang="en-US" altLang="ko-KR" sz="1200" dirty="0">
                <a:latin typeface="+mj-ea"/>
                <a:ea typeface="+mj-ea"/>
                <a:hlinkClick r:id="rId10"/>
              </a:rPr>
              <a:t>https://www.skuniv.ac.kr/227291</a:t>
            </a:r>
            <a:r>
              <a:rPr lang="en-US" altLang="ko-KR" sz="1200" dirty="0">
                <a:latin typeface="+mj-ea"/>
                <a:ea typeface="+mj-ea"/>
              </a:rPr>
              <a:t> , [(accessed on 2024.03.05)]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[13]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천예은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color-emoji"/>
              </a:rPr>
              <a:t>김세빈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color-emoji"/>
              </a:rPr>
              <a:t>이자윤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color-emoji"/>
              </a:rPr>
              <a:t>우지환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(2021.03.02),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설명 가능한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AI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기술을 활용한 신용평가 모형에 대한 연구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color-emoji"/>
              </a:rPr>
              <a:t>한국데이터정보과학회지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 제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32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권 제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2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color-emoji"/>
              </a:rPr>
              <a:t>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color-emoji"/>
              </a:rPr>
              <a:t>, </a:t>
            </a:r>
            <a:r>
              <a:rPr lang="en-US" altLang="ko-KR" sz="1200" b="0" i="0" u="none" strike="noStrike" dirty="0">
                <a:solidFill>
                  <a:srgbClr val="438FFF"/>
                </a:solidFill>
                <a:effectLst/>
                <a:latin typeface="color-emoji"/>
                <a:hlinkClick r:id="rId11"/>
              </a:rPr>
              <a:t>https://www.dbpia.co.kr/Journal/articleDetail?nodeId=NODE10542538</a:t>
            </a:r>
            <a:r>
              <a:rPr lang="en-US" altLang="ko-KR" sz="1200" dirty="0">
                <a:solidFill>
                  <a:srgbClr val="438FFF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, [(accessed on 2024.03.17)]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F13CA6-55A6-33E4-BD45-E0C93CCF2873}"/>
              </a:ext>
            </a:extLst>
          </p:cNvPr>
          <p:cNvSpPr/>
          <p:nvPr/>
        </p:nvSpPr>
        <p:spPr>
          <a:xfrm>
            <a:off x="0" y="6575117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6A6971-05BD-B640-FB93-68F229FCA7AC}"/>
              </a:ext>
            </a:extLst>
          </p:cNvPr>
          <p:cNvSpPr/>
          <p:nvPr/>
        </p:nvSpPr>
        <p:spPr>
          <a:xfrm>
            <a:off x="0" y="0"/>
            <a:ext cx="12192000" cy="282884"/>
          </a:xfrm>
          <a:prstGeom prst="rect">
            <a:avLst/>
          </a:prstGeom>
          <a:solidFill>
            <a:srgbClr val="E834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320F0-2820-9BF5-97D3-639968729CC3}"/>
              </a:ext>
            </a:extLst>
          </p:cNvPr>
          <p:cNvSpPr txBox="1"/>
          <p:nvPr/>
        </p:nvSpPr>
        <p:spPr>
          <a:xfrm>
            <a:off x="11609428" y="6331515"/>
            <a:ext cx="409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53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A585EB-3CB8-058F-D915-87C03228E1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7AC263-07A3-412A-F772-0833EF62D0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FDD042-E405-A9AC-B5A0-6D2B311B7772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3069090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59FF2-DE68-61C2-251B-362BBD45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122D75-90A9-CB22-3C3E-BC2788CECAED}"/>
              </a:ext>
            </a:extLst>
          </p:cNvPr>
          <p:cNvSpPr txBox="1"/>
          <p:nvPr/>
        </p:nvSpPr>
        <p:spPr>
          <a:xfrm>
            <a:off x="1406593" y="2644170"/>
            <a:ext cx="65975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SUIT Heavy" pitchFamily="2" charset="-127"/>
                <a:ea typeface="SUIT Heavy" pitchFamily="2" charset="-127"/>
              </a:rPr>
              <a:t>감사합니다</a:t>
            </a:r>
            <a:r>
              <a:rPr lang="en-US" altLang="ko-KR" sz="4400" dirty="0">
                <a:latin typeface="SUIT Heavy" pitchFamily="2" charset="-127"/>
                <a:ea typeface="SUIT Heavy" pitchFamily="2" charset="-127"/>
              </a:rPr>
              <a:t>.</a:t>
            </a:r>
          </a:p>
          <a:p>
            <a:r>
              <a:rPr lang="ko-KR" altLang="en-US" sz="4400" dirty="0" err="1">
                <a:latin typeface="SUIT Heavy" pitchFamily="2" charset="-127"/>
                <a:ea typeface="SUIT Heavy" pitchFamily="2" charset="-127"/>
              </a:rPr>
              <a:t>긱고잉</a:t>
            </a:r>
            <a:r>
              <a:rPr lang="ko-KR" altLang="en-US" sz="4400" dirty="0">
                <a:latin typeface="SUIT Heavy" pitchFamily="2" charset="-127"/>
                <a:ea typeface="SUIT Heavy" pitchFamily="2" charset="-127"/>
              </a:rPr>
              <a:t> </a:t>
            </a:r>
            <a:r>
              <a:rPr lang="ko-KR" altLang="en-US" sz="4400" dirty="0">
                <a:latin typeface="SUIT Medium" pitchFamily="2" charset="-127"/>
                <a:ea typeface="SUIT Medium" pitchFamily="2" charset="-127"/>
              </a:rPr>
              <a:t>이었습니다</a:t>
            </a:r>
            <a:r>
              <a:rPr lang="en-US" altLang="ko-KR" sz="4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22CCA-6B64-EF3D-C4A1-36A44CF18C57}"/>
              </a:ext>
            </a:extLst>
          </p:cNvPr>
          <p:cNvSpPr txBox="1"/>
          <p:nvPr/>
        </p:nvSpPr>
        <p:spPr>
          <a:xfrm>
            <a:off x="1406593" y="4334636"/>
            <a:ext cx="47560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SUIT" pitchFamily="2" charset="-127"/>
                <a:ea typeface="SUIT" pitchFamily="2" charset="-127"/>
              </a:rPr>
              <a:t>Final Project 2024.1.20~2024.03.20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SUIT" pitchFamily="2" charset="-127"/>
                <a:ea typeface="SUIT" pitchFamily="2" charset="-127"/>
              </a:rPr>
              <a:t>하요한</a:t>
            </a:r>
            <a:r>
              <a:rPr lang="ko-KR" altLang="en-US" sz="12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200" dirty="0"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 err="1">
                <a:latin typeface="SUIT" pitchFamily="2" charset="-127"/>
                <a:ea typeface="SUIT" pitchFamily="2" charset="-127"/>
              </a:rPr>
              <a:t>곽용현</a:t>
            </a:r>
            <a:r>
              <a:rPr lang="en-US" altLang="ko-KR" sz="1200" dirty="0"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>
                <a:latin typeface="SUIT" pitchFamily="2" charset="-127"/>
                <a:ea typeface="SUIT" pitchFamily="2" charset="-127"/>
              </a:rPr>
              <a:t>박규리</a:t>
            </a:r>
            <a:r>
              <a:rPr lang="en-US" altLang="ko-KR" sz="1200" dirty="0">
                <a:latin typeface="SUIT" pitchFamily="2" charset="-127"/>
                <a:ea typeface="SUIT" pitchFamily="2" charset="-127"/>
              </a:rPr>
              <a:t>. </a:t>
            </a:r>
            <a:r>
              <a:rPr lang="ko-KR" altLang="en-US" sz="1200" dirty="0">
                <a:latin typeface="SUIT" pitchFamily="2" charset="-127"/>
                <a:ea typeface="SUIT" pitchFamily="2" charset="-127"/>
              </a:rPr>
              <a:t>정혜영</a:t>
            </a:r>
          </a:p>
        </p:txBody>
      </p:sp>
    </p:spTree>
    <p:extLst>
      <p:ext uri="{BB962C8B-B14F-4D97-AF65-F5344CB8AC3E}">
        <p14:creationId xmlns:p14="http://schemas.microsoft.com/office/powerpoint/2010/main" val="185291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AAC-6236-6021-B2A3-73355220A53C}"/>
              </a:ext>
            </a:extLst>
          </p:cNvPr>
          <p:cNvSpPr txBox="1"/>
          <p:nvPr/>
        </p:nvSpPr>
        <p:spPr>
          <a:xfrm>
            <a:off x="2797243" y="3044279"/>
            <a:ext cx="6597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1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장</a:t>
            </a:r>
            <a:r>
              <a:rPr lang="en-US" altLang="ko-KR" sz="4000" dirty="0">
                <a:latin typeface="SUIT Heavy" pitchFamily="2" charset="-127"/>
                <a:ea typeface="SUIT Heavy" pitchFamily="2" charset="-127"/>
              </a:rPr>
              <a:t>. </a:t>
            </a:r>
            <a:r>
              <a:rPr lang="ko-KR" altLang="en-US" sz="4000" dirty="0">
                <a:latin typeface="SUIT Heavy" pitchFamily="2" charset="-127"/>
                <a:ea typeface="SUIT Heavy" pitchFamily="2" charset="-127"/>
              </a:rPr>
              <a:t>프로젝트 배경</a:t>
            </a:r>
            <a:endParaRPr lang="ko-KR" altLang="en-US" sz="40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C5E2-7697-3154-A61A-174C5A88F07F}"/>
              </a:ext>
            </a:extLst>
          </p:cNvPr>
          <p:cNvSpPr txBox="1"/>
          <p:nvPr/>
        </p:nvSpPr>
        <p:spPr>
          <a:xfrm>
            <a:off x="11651320" y="6334690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6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042BE-6897-DCEE-1B81-E43CB33C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2F8900-3182-1A3B-0731-00FE93272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6B24D-5EB5-B1A2-7D08-9FC0A08AEFA3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</p:spTree>
    <p:extLst>
      <p:ext uri="{BB962C8B-B14F-4D97-AF65-F5344CB8AC3E}">
        <p14:creationId xmlns:p14="http://schemas.microsoft.com/office/powerpoint/2010/main" val="222745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3727D6-DDCA-2BC9-EEFE-8C9A599DA8D0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문제 제기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DD31E4-92BF-E3E3-5DA1-D8AAE0F42B49}"/>
              </a:ext>
            </a:extLst>
          </p:cNvPr>
          <p:cNvSpPr/>
          <p:nvPr/>
        </p:nvSpPr>
        <p:spPr>
          <a:xfrm>
            <a:off x="2684676" y="1051795"/>
            <a:ext cx="1771217" cy="414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SUIT ExtraBold" pitchFamily="2" charset="-127"/>
                <a:ea typeface="SUIT ExtraBold" pitchFamily="2" charset="-127"/>
              </a:rPr>
              <a:t>#</a:t>
            </a:r>
            <a:r>
              <a:rPr lang="ko-KR" altLang="en-US" dirty="0">
                <a:solidFill>
                  <a:prstClr val="black"/>
                </a:solidFill>
                <a:latin typeface="SUIT ExtraBold" pitchFamily="2" charset="-127"/>
                <a:ea typeface="SUIT ExtraBold" pitchFamily="2" charset="-127"/>
              </a:rPr>
              <a:t>건전성 이슈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A0A52-3A89-1EC5-95CD-39F2E80240F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496C2-A122-F20C-D821-9BE25EFDFCA7}"/>
              </a:ext>
            </a:extLst>
          </p:cNvPr>
          <p:cNvSpPr txBox="1"/>
          <p:nvPr/>
        </p:nvSpPr>
        <p:spPr>
          <a:xfrm>
            <a:off x="743086" y="1704571"/>
            <a:ext cx="10755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대출에서는 건전성 문제가 일반 금융기관보다 심각한 것으로 보여집니다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849AADB-9A4D-2F36-CA60-E0165F34E923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B3BF5-F33B-F360-FC4A-D8D58D415603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7D8F6F-3013-29B7-CE82-DC43B5BC004B}"/>
              </a:ext>
            </a:extLst>
          </p:cNvPr>
          <p:cNvSpPr/>
          <p:nvPr/>
        </p:nvSpPr>
        <p:spPr>
          <a:xfrm flipV="1">
            <a:off x="772768" y="1508914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17D27-134C-892C-9CF6-6C3E08706B62}"/>
              </a:ext>
            </a:extLst>
          </p:cNvPr>
          <p:cNvSpPr txBox="1"/>
          <p:nvPr/>
        </p:nvSpPr>
        <p:spPr>
          <a:xfrm>
            <a:off x="1672768" y="5598965"/>
            <a:ext cx="90918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대출의 높은 연체율과 대출 부도로 인한 위험이 비즈니스 부작용으로 나타나고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2D3734-ECC9-A87A-4078-A95FC31FAA54}"/>
              </a:ext>
            </a:extLst>
          </p:cNvPr>
          <p:cNvGrpSpPr/>
          <p:nvPr/>
        </p:nvGrpSpPr>
        <p:grpSpPr>
          <a:xfrm>
            <a:off x="6822075" y="2477086"/>
            <a:ext cx="3999246" cy="2769457"/>
            <a:chOff x="6822075" y="2477086"/>
            <a:chExt cx="3999246" cy="276945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DE1678-C980-D2FB-BBDB-EFB372BC9181}"/>
                </a:ext>
              </a:extLst>
            </p:cNvPr>
            <p:cNvSpPr/>
            <p:nvPr/>
          </p:nvSpPr>
          <p:spPr>
            <a:xfrm>
              <a:off x="6822075" y="2477086"/>
              <a:ext cx="3999246" cy="2769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8403085-F85F-DFD7-C6ED-CDABD428FD94}"/>
                </a:ext>
              </a:extLst>
            </p:cNvPr>
            <p:cNvGrpSpPr/>
            <p:nvPr/>
          </p:nvGrpSpPr>
          <p:grpSpPr>
            <a:xfrm>
              <a:off x="6988235" y="2568880"/>
              <a:ext cx="3709321" cy="2590336"/>
              <a:chOff x="4995974" y="2568880"/>
              <a:chExt cx="3446390" cy="240672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3C77C5A-3E92-6C7E-BE97-275052E2F2F9}"/>
                  </a:ext>
                </a:extLst>
              </p:cNvPr>
              <p:cNvGrpSpPr/>
              <p:nvPr/>
            </p:nvGrpSpPr>
            <p:grpSpPr>
              <a:xfrm>
                <a:off x="4995974" y="3140091"/>
                <a:ext cx="3446390" cy="1835512"/>
                <a:chOff x="7159850" y="2794896"/>
                <a:chExt cx="3962400" cy="211033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3289316-72B2-5CAB-9311-FD3C1084F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62402"/>
                <a:stretch/>
              </p:blipFill>
              <p:spPr>
                <a:xfrm>
                  <a:off x="7159850" y="2794896"/>
                  <a:ext cx="3962400" cy="733252"/>
                </a:xfrm>
                <a:prstGeom prst="rect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39AD813-331B-EBE7-BFA8-8DAC830D9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9850" y="3643417"/>
                  <a:ext cx="3962400" cy="1261813"/>
                </a:xfrm>
                <a:prstGeom prst="rect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</p:pic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4D31930-7250-9074-013E-74BDC3B19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5974" y="2568880"/>
                <a:ext cx="3446390" cy="483704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254AA2-5663-8271-CC50-3743B28F90EF}"/>
              </a:ext>
            </a:extLst>
          </p:cNvPr>
          <p:cNvSpPr txBox="1"/>
          <p:nvPr/>
        </p:nvSpPr>
        <p:spPr>
          <a:xfrm>
            <a:off x="11651320" y="6334690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7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0423E1-F541-0C2A-BCC3-44BB2B1678CF}"/>
              </a:ext>
            </a:extLst>
          </p:cNvPr>
          <p:cNvGrpSpPr/>
          <p:nvPr/>
        </p:nvGrpSpPr>
        <p:grpSpPr>
          <a:xfrm>
            <a:off x="1570661" y="2477086"/>
            <a:ext cx="3999246" cy="2769457"/>
            <a:chOff x="1672768" y="2570830"/>
            <a:chExt cx="3999246" cy="276945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99EFAE-EE5B-7DA9-79A3-8C959AD79858}"/>
                </a:ext>
              </a:extLst>
            </p:cNvPr>
            <p:cNvSpPr/>
            <p:nvPr/>
          </p:nvSpPr>
          <p:spPr>
            <a:xfrm>
              <a:off x="1672768" y="2570830"/>
              <a:ext cx="3999246" cy="27694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2F9A83-AB1F-F4B3-91EC-457BE60FC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42" r="1521" b="-1"/>
            <a:stretch/>
          </p:blipFill>
          <p:spPr>
            <a:xfrm>
              <a:off x="1763692" y="2686546"/>
              <a:ext cx="3817398" cy="2538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7CD1C1-9EF8-6D16-6A32-2DE632127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192332-96DC-21E7-756E-E7AE8FF1E5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5260-375A-F7D7-96E5-6C6CD64F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4027DF-4920-A72C-DE6B-B5B7A184BDFD}"/>
              </a:ext>
            </a:extLst>
          </p:cNvPr>
          <p:cNvSpPr/>
          <p:nvPr/>
        </p:nvSpPr>
        <p:spPr>
          <a:xfrm>
            <a:off x="0" y="2210150"/>
            <a:ext cx="12192000" cy="3685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0D1295-B8A2-9CD0-D0CA-6DBE8911AF61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A5BEBB-5C3A-D93B-76D3-CB963CCFE1D3}"/>
              </a:ext>
            </a:extLst>
          </p:cNvPr>
          <p:cNvGrpSpPr/>
          <p:nvPr/>
        </p:nvGrpSpPr>
        <p:grpSpPr>
          <a:xfrm>
            <a:off x="1376198" y="2682479"/>
            <a:ext cx="9489400" cy="2592095"/>
            <a:chOff x="1341777" y="2326481"/>
            <a:chExt cx="9489400" cy="2592095"/>
          </a:xfrm>
        </p:grpSpPr>
        <p:pic>
          <p:nvPicPr>
            <p:cNvPr id="41" name="그림 40" descr="텍스트, 직사각형, 평행, 라인이(가) 표시된 사진&#10;&#10;자동 생성된 설명">
              <a:extLst>
                <a:ext uri="{FF2B5EF4-FFF2-40B4-BE49-F238E27FC236}">
                  <a16:creationId xmlns:a16="http://schemas.microsoft.com/office/drawing/2014/main" id="{81E09AB7-8999-B5CD-C2C4-D3B9C59F3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" t="29101" r="63654" b="59852"/>
            <a:stretch/>
          </p:blipFill>
          <p:spPr>
            <a:xfrm flipV="1">
              <a:off x="8019485" y="4333800"/>
              <a:ext cx="2811692" cy="584776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40" name="그림 39" descr="텍스트, 직사각형, 평행, 라인이(가) 표시된 사진&#10;&#10;자동 생성된 설명">
              <a:extLst>
                <a:ext uri="{FF2B5EF4-FFF2-40B4-BE49-F238E27FC236}">
                  <a16:creationId xmlns:a16="http://schemas.microsoft.com/office/drawing/2014/main" id="{0B961AB5-F1FA-4CAD-7355-3F64DBB5E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" t="29101" r="63654" b="59852"/>
            <a:stretch/>
          </p:blipFill>
          <p:spPr>
            <a:xfrm flipV="1">
              <a:off x="1407761" y="4333800"/>
              <a:ext cx="2811692" cy="584776"/>
            </a:xfrm>
            <a:prstGeom prst="rect">
              <a:avLst/>
            </a:prstGeom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0C803BF-4CDE-5319-6B76-5518815C8B07}"/>
                </a:ext>
              </a:extLst>
            </p:cNvPr>
            <p:cNvGrpSpPr/>
            <p:nvPr/>
          </p:nvGrpSpPr>
          <p:grpSpPr>
            <a:xfrm>
              <a:off x="2030727" y="2326481"/>
              <a:ext cx="8641222" cy="1847747"/>
              <a:chOff x="1918781" y="2972361"/>
              <a:chExt cx="8641222" cy="1847747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B24E981-A36D-FB7D-A832-1C1C1ADA0EF7}"/>
                  </a:ext>
                </a:extLst>
              </p:cNvPr>
              <p:cNvSpPr/>
              <p:nvPr/>
            </p:nvSpPr>
            <p:spPr>
              <a:xfrm>
                <a:off x="1918781" y="3429000"/>
                <a:ext cx="1391108" cy="13911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대출자</a:t>
                </a:r>
                <a:endParaRPr lang="en-US" altLang="ko-KR" dirty="0">
                  <a:solidFill>
                    <a:prstClr val="black"/>
                  </a:solidFill>
                  <a:latin typeface="SUIT ExtraBold" pitchFamily="2" charset="-127"/>
                  <a:ea typeface="SUIT ExtraBold" pitchFamily="2" charset="-127"/>
                </a:endParaRPr>
              </a:p>
              <a:p>
                <a:pPr algn="ctr"/>
                <a:r>
                  <a:rPr lang="en-US" altLang="ko-KR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(</a:t>
                </a:r>
                <a:r>
                  <a:rPr lang="ko-KR" altLang="en-US" dirty="0" err="1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차입자</a:t>
                </a:r>
                <a:r>
                  <a:rPr lang="en-US" altLang="ko-KR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)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F23392-E268-15E7-4FE9-725DE62C9871}"/>
                  </a:ext>
                </a:extLst>
              </p:cNvPr>
              <p:cNvSpPr txBox="1"/>
              <p:nvPr/>
            </p:nvSpPr>
            <p:spPr>
              <a:xfrm>
                <a:off x="3355909" y="3456818"/>
                <a:ext cx="1460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1.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대출 신청</a:t>
                </a:r>
                <a:endParaRPr lang="ko-KR" altLang="en-US" sz="1400" dirty="0">
                  <a:latin typeface="SUIT Medium" pitchFamily="2" charset="-127"/>
                  <a:ea typeface="SUIT Medium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B49D06E-76B9-9143-69B7-C7F0EB8DBE4F}"/>
                  </a:ext>
                </a:extLst>
              </p:cNvPr>
              <p:cNvSpPr/>
              <p:nvPr/>
            </p:nvSpPr>
            <p:spPr>
              <a:xfrm>
                <a:off x="8078032" y="3429000"/>
                <a:ext cx="1391108" cy="13911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투자자</a:t>
                </a:r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D3868A5-32B8-AD23-F1E4-F6DF142C6B95}"/>
                  </a:ext>
                </a:extLst>
              </p:cNvPr>
              <p:cNvSpPr/>
              <p:nvPr/>
            </p:nvSpPr>
            <p:spPr>
              <a:xfrm>
                <a:off x="4997124" y="3593497"/>
                <a:ext cx="1391108" cy="106211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플랫폼</a:t>
                </a: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2158904-E68A-67A3-4D73-AF4F78FA0B47}"/>
                  </a:ext>
                </a:extLst>
              </p:cNvPr>
              <p:cNvSpPr/>
              <p:nvPr/>
            </p:nvSpPr>
            <p:spPr>
              <a:xfrm>
                <a:off x="9168895" y="3429000"/>
                <a:ext cx="1391108" cy="13911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투자자</a:t>
                </a:r>
                <a:endParaRPr lang="ko-KR" altLang="en-US" dirty="0"/>
              </a:p>
            </p:txBody>
          </p:sp>
          <p:sp>
            <p:nvSpPr>
              <p:cNvPr id="19" name="화살표: 줄무늬가 있는 오른쪽 18">
                <a:extLst>
                  <a:ext uri="{FF2B5EF4-FFF2-40B4-BE49-F238E27FC236}">
                    <a16:creationId xmlns:a16="http://schemas.microsoft.com/office/drawing/2014/main" id="{5D7CA322-AA9C-C303-6457-5F33CCFE4953}"/>
                  </a:ext>
                </a:extLst>
              </p:cNvPr>
              <p:cNvSpPr/>
              <p:nvPr/>
            </p:nvSpPr>
            <p:spPr>
              <a:xfrm>
                <a:off x="3836454" y="3865524"/>
                <a:ext cx="668370" cy="506574"/>
              </a:xfrm>
              <a:prstGeom prst="stripedRightArrow">
                <a:avLst>
                  <a:gd name="adj1" fmla="val 37963"/>
                  <a:gd name="adj2" fmla="val 33704"/>
                </a:avLst>
              </a:prstGeom>
              <a:solidFill>
                <a:srgbClr val="972A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3602C4-EAB7-926D-BFBB-F28614CC665D}"/>
                  </a:ext>
                </a:extLst>
              </p:cNvPr>
              <p:cNvSpPr txBox="1"/>
              <p:nvPr/>
            </p:nvSpPr>
            <p:spPr>
              <a:xfrm>
                <a:off x="6571148" y="3455366"/>
                <a:ext cx="1460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4.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투자신청</a:t>
                </a:r>
                <a:endParaRPr lang="ko-KR" altLang="en-US" sz="1400" dirty="0">
                  <a:latin typeface="SUIT Medium" pitchFamily="2" charset="-127"/>
                  <a:ea typeface="SUIT Medium" pitchFamily="2" charset="-127"/>
                </a:endParaRPr>
              </a:p>
            </p:txBody>
          </p:sp>
          <p:sp>
            <p:nvSpPr>
              <p:cNvPr id="23" name="화살표: 줄무늬가 있는 오른쪽 22">
                <a:extLst>
                  <a:ext uri="{FF2B5EF4-FFF2-40B4-BE49-F238E27FC236}">
                    <a16:creationId xmlns:a16="http://schemas.microsoft.com/office/drawing/2014/main" id="{4BF5B73F-A64E-28DE-BBC0-0BD5EC0734D7}"/>
                  </a:ext>
                </a:extLst>
              </p:cNvPr>
              <p:cNvSpPr/>
              <p:nvPr/>
            </p:nvSpPr>
            <p:spPr>
              <a:xfrm flipH="1">
                <a:off x="7023176" y="3865524"/>
                <a:ext cx="668370" cy="506574"/>
              </a:xfrm>
              <a:prstGeom prst="stripedRightArrow">
                <a:avLst>
                  <a:gd name="adj1" fmla="val 37963"/>
                  <a:gd name="adj2" fmla="val 33704"/>
                </a:avLst>
              </a:prstGeom>
              <a:solidFill>
                <a:srgbClr val="972A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1890EE-E304-04CF-B7E9-9508C9D8C020}"/>
                  </a:ext>
                </a:extLst>
              </p:cNvPr>
              <p:cNvSpPr txBox="1"/>
              <p:nvPr/>
            </p:nvSpPr>
            <p:spPr>
              <a:xfrm>
                <a:off x="4962246" y="2972361"/>
                <a:ext cx="14608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2.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대출심사</a:t>
                </a:r>
                <a:endParaRPr lang="en-US" altLang="ko-KR" sz="1400" dirty="0">
                  <a:solidFill>
                    <a:prstClr val="black"/>
                  </a:solidFill>
                  <a:latin typeface="SUIT Medium" pitchFamily="2" charset="-127"/>
                  <a:ea typeface="SUIT Medium" pitchFamily="2" charset="-127"/>
                </a:endParaRPr>
              </a:p>
              <a:p>
                <a:r>
                  <a:rPr lang="en-US" altLang="ko-KR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3.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SUIT Medium" pitchFamily="2" charset="-127"/>
                    <a:ea typeface="SUIT Medium" pitchFamily="2" charset="-127"/>
                  </a:rPr>
                  <a:t>대출 공시</a:t>
                </a:r>
                <a:endParaRPr lang="ko-KR" altLang="en-US" sz="1400" dirty="0"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63A97C-EC78-4718-1293-6F1A0080A33F}"/>
                </a:ext>
              </a:extLst>
            </p:cNvPr>
            <p:cNvSpPr txBox="1"/>
            <p:nvPr/>
          </p:nvSpPr>
          <p:spPr>
            <a:xfrm>
              <a:off x="1360823" y="4376485"/>
              <a:ext cx="28586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SUIT SemiBold" pitchFamily="2" charset="-127"/>
                  <a:ea typeface="SUIT SemiBold" pitchFamily="2" charset="-127"/>
                </a:rPr>
                <a:t>1</a:t>
              </a:r>
              <a:r>
                <a:rPr lang="ko-KR" altLang="en-US" sz="1400" dirty="0">
                  <a:latin typeface="SUIT SemiBold" pitchFamily="2" charset="-127"/>
                  <a:ea typeface="SUIT SemiBold" pitchFamily="2" charset="-127"/>
                </a:rPr>
                <a:t>금융 대출이 어려운 고객</a:t>
              </a:r>
              <a:endParaRPr lang="en-US" altLang="ko-KR" sz="1400" dirty="0">
                <a:latin typeface="SUIT SemiBold" pitchFamily="2" charset="-127"/>
                <a:ea typeface="SUIT SemiBold" pitchFamily="2" charset="-127"/>
              </a:endParaRPr>
            </a:p>
            <a:p>
              <a:pPr algn="ctr"/>
              <a:r>
                <a:rPr lang="ko-KR" altLang="en-US" sz="1400" dirty="0">
                  <a:latin typeface="SUIT SemiBold" pitchFamily="2" charset="-127"/>
                  <a:ea typeface="SUIT SemiBold" pitchFamily="2" charset="-127"/>
                </a:rPr>
                <a:t>빠르고 간편한 대출</a:t>
              </a:r>
              <a:endParaRPr lang="en-US" altLang="ko-KR" sz="1400" dirty="0">
                <a:latin typeface="SUIT SemiBold" pitchFamily="2" charset="-127"/>
                <a:ea typeface="SUIT SemiBold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F07618-04F3-DF16-A728-8C9789D66BA5}"/>
                </a:ext>
              </a:extLst>
            </p:cNvPr>
            <p:cNvSpPr txBox="1"/>
            <p:nvPr/>
          </p:nvSpPr>
          <p:spPr>
            <a:xfrm>
              <a:off x="7972547" y="4376485"/>
              <a:ext cx="28586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SUIT SemiBold" pitchFamily="2" charset="-127"/>
                  <a:ea typeface="SUIT SemiBold" pitchFamily="2" charset="-127"/>
                </a:rPr>
                <a:t>저금리 시대 </a:t>
              </a:r>
              <a:endParaRPr lang="en-US" altLang="ko-KR" sz="1400" dirty="0">
                <a:latin typeface="SUIT SemiBold" pitchFamily="2" charset="-127"/>
                <a:ea typeface="SUIT SemiBold" pitchFamily="2" charset="-127"/>
              </a:endParaRPr>
            </a:p>
            <a:p>
              <a:pPr algn="ctr"/>
              <a:r>
                <a:rPr lang="ko-KR" altLang="en-US" sz="1400" dirty="0">
                  <a:latin typeface="SUIT SemiBold" pitchFamily="2" charset="-127"/>
                  <a:ea typeface="SUIT SemiBold" pitchFamily="2" charset="-127"/>
                </a:rPr>
                <a:t>평균 </a:t>
              </a:r>
              <a:r>
                <a:rPr lang="en-US" altLang="ko-KR" sz="1400" dirty="0">
                  <a:latin typeface="SUIT SemiBold" pitchFamily="2" charset="-127"/>
                  <a:ea typeface="SUIT SemiBold" pitchFamily="2" charset="-127"/>
                </a:rPr>
                <a:t>10%</a:t>
              </a:r>
              <a:r>
                <a:rPr lang="ko-KR" altLang="en-US" sz="1400" dirty="0">
                  <a:latin typeface="SUIT SemiBold" pitchFamily="2" charset="-127"/>
                  <a:ea typeface="SUIT SemiBold" pitchFamily="2" charset="-127"/>
                </a:rPr>
                <a:t>의 높은 수익률</a:t>
              </a:r>
              <a:endParaRPr lang="en-US" altLang="ko-KR" sz="1400" dirty="0">
                <a:latin typeface="SUIT SemiBold" pitchFamily="2" charset="-127"/>
                <a:ea typeface="SUIT SemiBold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6388056-75B7-AD8B-BC92-DCF8A0BFF2BF}"/>
                </a:ext>
              </a:extLst>
            </p:cNvPr>
            <p:cNvSpPr/>
            <p:nvPr/>
          </p:nvSpPr>
          <p:spPr>
            <a:xfrm>
              <a:off x="7996016" y="4333800"/>
              <a:ext cx="147942" cy="584775"/>
            </a:xfrm>
            <a:prstGeom prst="rect">
              <a:avLst/>
            </a:prstGeom>
            <a:solidFill>
              <a:srgbClr val="972A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B82262A-AF4E-000A-7AB7-6AE7D757A55E}"/>
                </a:ext>
              </a:extLst>
            </p:cNvPr>
            <p:cNvSpPr/>
            <p:nvPr/>
          </p:nvSpPr>
          <p:spPr>
            <a:xfrm>
              <a:off x="1341777" y="4333800"/>
              <a:ext cx="147942" cy="584775"/>
            </a:xfrm>
            <a:prstGeom prst="rect">
              <a:avLst/>
            </a:prstGeom>
            <a:solidFill>
              <a:srgbClr val="972A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F77D5BD-7ACA-3511-5EA8-E20CB71829DB}"/>
              </a:ext>
            </a:extLst>
          </p:cNvPr>
          <p:cNvSpPr txBox="1"/>
          <p:nvPr/>
        </p:nvSpPr>
        <p:spPr>
          <a:xfrm>
            <a:off x="743086" y="1704571"/>
            <a:ext cx="10755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P2P(Peer-to-peer)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대출은 금융기관의 개입 없이 온라인에서 개인간 대출을 중개해주는 </a:t>
            </a:r>
            <a:r>
              <a:rPr lang="ko-KR" altLang="en-US" sz="1600" dirty="0" err="1">
                <a:latin typeface="SUIT Medium" pitchFamily="2" charset="-127"/>
                <a:ea typeface="SUIT Medium" pitchFamily="2" charset="-127"/>
              </a:rPr>
              <a:t>핀테크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기반의 금융 방식입니다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endParaRPr lang="ko-KR" altLang="en-US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A0C0558-4F44-E0AD-A8D0-53487464661F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371AE-7CEB-8583-42C7-FDC155FD28F2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705FC5-0A9A-E1F6-6003-E3DCA69A5A86}"/>
              </a:ext>
            </a:extLst>
          </p:cNvPr>
          <p:cNvSpPr/>
          <p:nvPr/>
        </p:nvSpPr>
        <p:spPr>
          <a:xfrm flipV="1">
            <a:off x="772768" y="1508915"/>
            <a:ext cx="180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FC4877-AFB5-EB08-9F2F-F9A4417E84E9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2" charset="-127"/>
                <a:ea typeface="SUIT SemiBold" pitchFamily="2" charset="-127"/>
              </a:rPr>
              <a:t>P2P </a:t>
            </a:r>
            <a:r>
              <a:rPr lang="ko-KR" altLang="en-US" sz="3200" dirty="0">
                <a:latin typeface="SUIT SemiBold" pitchFamily="2" charset="-127"/>
                <a:ea typeface="SUIT SemiBold" pitchFamily="2" charset="-127"/>
              </a:rPr>
              <a:t>대출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9F61B-0A96-BDC0-E060-EF79A0DD02AE}"/>
              </a:ext>
            </a:extLst>
          </p:cNvPr>
          <p:cNvSpPr txBox="1"/>
          <p:nvPr/>
        </p:nvSpPr>
        <p:spPr>
          <a:xfrm>
            <a:off x="11651320" y="6334690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8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D26CD9-0529-B504-AC53-AE0293F58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4E84F6-085F-AB22-D1B4-BC2CC2AB55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1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31D7-B988-7EF8-AB21-D2724BEF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6B8970-72D4-5D80-E9A0-BF84EC63BD85}"/>
              </a:ext>
            </a:extLst>
          </p:cNvPr>
          <p:cNvSpPr/>
          <p:nvPr/>
        </p:nvSpPr>
        <p:spPr>
          <a:xfrm>
            <a:off x="-2" y="2205038"/>
            <a:ext cx="12192000" cy="4638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F00C0-C064-7639-31CF-AD768E9AE302}"/>
              </a:ext>
            </a:extLst>
          </p:cNvPr>
          <p:cNvSpPr/>
          <p:nvPr/>
        </p:nvSpPr>
        <p:spPr>
          <a:xfrm flipV="1">
            <a:off x="772768" y="1508915"/>
            <a:ext cx="4860000" cy="45719"/>
          </a:xfrm>
          <a:prstGeom prst="rect">
            <a:avLst/>
          </a:prstGeom>
          <a:gradFill flip="none" rotWithShape="1">
            <a:gsLst>
              <a:gs pos="100000">
                <a:srgbClr val="E83409"/>
              </a:gs>
              <a:gs pos="0">
                <a:srgbClr val="8D277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14CBF28-B45B-0A1C-9D4A-57DC40AD9380}"/>
              </a:ext>
            </a:extLst>
          </p:cNvPr>
          <p:cNvSpPr/>
          <p:nvPr/>
        </p:nvSpPr>
        <p:spPr>
          <a:xfrm>
            <a:off x="743086" y="-2366"/>
            <a:ext cx="1528550" cy="717354"/>
          </a:xfrm>
          <a:custGeom>
            <a:avLst/>
            <a:gdLst>
              <a:gd name="connsiteX0" fmla="*/ 0 w 2224586"/>
              <a:gd name="connsiteY0" fmla="*/ 0 h 1602967"/>
              <a:gd name="connsiteX1" fmla="*/ 2224586 w 2224586"/>
              <a:gd name="connsiteY1" fmla="*/ 0 h 1602967"/>
              <a:gd name="connsiteX2" fmla="*/ 2224585 w 2224586"/>
              <a:gd name="connsiteY2" fmla="*/ 490674 h 1602967"/>
              <a:gd name="connsiteX3" fmla="*/ 1112292 w 2224586"/>
              <a:gd name="connsiteY3" fmla="*/ 1602967 h 1602967"/>
              <a:gd name="connsiteX4" fmla="*/ 1112293 w 2224586"/>
              <a:gd name="connsiteY4" fmla="*/ 1602966 h 1602967"/>
              <a:gd name="connsiteX5" fmla="*/ 0 w 2224586"/>
              <a:gd name="connsiteY5" fmla="*/ 490673 h 1602967"/>
              <a:gd name="connsiteX6" fmla="*/ 0 w 2224586"/>
              <a:gd name="connsiteY6" fmla="*/ 0 h 160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586" h="1602967">
                <a:moveTo>
                  <a:pt x="0" y="0"/>
                </a:moveTo>
                <a:lnTo>
                  <a:pt x="2224586" y="0"/>
                </a:lnTo>
                <a:lnTo>
                  <a:pt x="2224585" y="490674"/>
                </a:lnTo>
                <a:cubicBezTo>
                  <a:pt x="2224585" y="1104976"/>
                  <a:pt x="1726594" y="1602967"/>
                  <a:pt x="1112292" y="1602967"/>
                </a:cubicBezTo>
                <a:lnTo>
                  <a:pt x="1112293" y="1602966"/>
                </a:lnTo>
                <a:cubicBezTo>
                  <a:pt x="497991" y="1602966"/>
                  <a:pt x="0" y="1104975"/>
                  <a:pt x="0" y="490673"/>
                </a:cubicBezTo>
                <a:lnTo>
                  <a:pt x="0" y="0"/>
                </a:lnTo>
                <a:close/>
              </a:path>
            </a:pathLst>
          </a:custGeom>
          <a:solidFill>
            <a:srgbClr val="972A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77AF82-59AF-90B2-AE19-6C56C22C6D5E}"/>
              </a:ext>
            </a:extLst>
          </p:cNvPr>
          <p:cNvSpPr txBox="1"/>
          <p:nvPr/>
        </p:nvSpPr>
        <p:spPr>
          <a:xfrm>
            <a:off x="9179873" y="228968"/>
            <a:ext cx="27602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UIT" pitchFamily="2" charset="-127"/>
                <a:ea typeface="SUIT" pitchFamily="2" charset="-127"/>
              </a:rPr>
              <a:t>2024 MEDICI FINAL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B22065-D42E-4E05-E409-5F9714EF0603}"/>
              </a:ext>
            </a:extLst>
          </p:cNvPr>
          <p:cNvSpPr txBox="1"/>
          <p:nvPr/>
        </p:nvSpPr>
        <p:spPr>
          <a:xfrm>
            <a:off x="633505" y="168572"/>
            <a:ext cx="174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SUIT SemiBold" pitchFamily="2" charset="-127"/>
                <a:ea typeface="SUIT SemiBold" pitchFamily="2" charset="-127"/>
              </a:rPr>
              <a:t>프로젝트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8202B-9BCD-6C20-CCD8-21E5D3624BE6}"/>
              </a:ext>
            </a:extLst>
          </p:cNvPr>
          <p:cNvSpPr txBox="1"/>
          <p:nvPr/>
        </p:nvSpPr>
        <p:spPr>
          <a:xfrm>
            <a:off x="743086" y="938685"/>
            <a:ext cx="560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3200" dirty="0">
                <a:latin typeface="SUIT Medium" pitchFamily="2" charset="-127"/>
                <a:ea typeface="SUIT Medium" pitchFamily="2" charset="-127"/>
              </a:rPr>
              <a:t>대출의 장점과 성장 동향 </a:t>
            </a:r>
            <a:endParaRPr lang="ko-KR" altLang="en-US" sz="3200" dirty="0">
              <a:latin typeface="SUIT SemiBold" pitchFamily="2" charset="-127"/>
              <a:ea typeface="SUIT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AE7AE-2118-32F1-ADC8-8E8399B09D10}"/>
              </a:ext>
            </a:extLst>
          </p:cNvPr>
          <p:cNvSpPr txBox="1"/>
          <p:nvPr/>
        </p:nvSpPr>
        <p:spPr>
          <a:xfrm>
            <a:off x="732259" y="1708335"/>
            <a:ext cx="1008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대출의 장점을 통해 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P2P 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대출 시장 수요는 점차 증가하고 있습니다</a:t>
            </a:r>
            <a:r>
              <a:rPr lang="en-US" altLang="ko-KR" sz="1600" dirty="0">
                <a:latin typeface="SUIT Medium" pitchFamily="2" charset="-127"/>
                <a:ea typeface="SUIT Medium" pitchFamily="2" charset="-127"/>
              </a:rPr>
              <a:t>.</a:t>
            </a:r>
            <a:r>
              <a:rPr lang="ko-KR" altLang="en-US" sz="1600" dirty="0">
                <a:latin typeface="SUIT Medium" pitchFamily="2" charset="-127"/>
                <a:ea typeface="SUIT Medium" pitchFamily="2" charset="-127"/>
              </a:rPr>
              <a:t>  </a:t>
            </a:r>
            <a:endParaRPr lang="en-US" altLang="ko-KR" sz="16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DCCF771-DFDB-34C3-19E1-BC9E43E68279}"/>
              </a:ext>
            </a:extLst>
          </p:cNvPr>
          <p:cNvSpPr/>
          <p:nvPr/>
        </p:nvSpPr>
        <p:spPr>
          <a:xfrm>
            <a:off x="1195726" y="2434480"/>
            <a:ext cx="1119585" cy="11184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편리한</a:t>
            </a:r>
            <a:endParaRPr lang="en-US" altLang="ko-KR" sz="16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rPr>
              <a:t>접근성</a:t>
            </a:r>
            <a:endParaRPr lang="en-US" altLang="ko-KR" sz="1600" dirty="0">
              <a:solidFill>
                <a:schemeClr val="tx1"/>
              </a:solidFill>
              <a:latin typeface="SUIT ExtraBold" pitchFamily="2" charset="-127"/>
              <a:ea typeface="SUIT Extra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3CD4-10D3-760A-3252-EC4A1210A25C}"/>
              </a:ext>
            </a:extLst>
          </p:cNvPr>
          <p:cNvSpPr txBox="1"/>
          <p:nvPr/>
        </p:nvSpPr>
        <p:spPr>
          <a:xfrm>
            <a:off x="2486067" y="2642344"/>
            <a:ext cx="3196947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신속하고 간편하게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온라인 플랫폼을 이용한 접근이 가능합니다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2790E-6A0D-8407-987F-7BD1780A1C35}"/>
              </a:ext>
            </a:extLst>
          </p:cNvPr>
          <p:cNvSpPr txBox="1"/>
          <p:nvPr/>
        </p:nvSpPr>
        <p:spPr>
          <a:xfrm>
            <a:off x="2403441" y="4065487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전통적인 은행에 비해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신용기준이 완화되었습니다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5367B5-37F6-8310-5D81-E3F23FB89324}"/>
              </a:ext>
            </a:extLst>
          </p:cNvPr>
          <p:cNvGrpSpPr/>
          <p:nvPr/>
        </p:nvGrpSpPr>
        <p:grpSpPr>
          <a:xfrm>
            <a:off x="1199974" y="5280766"/>
            <a:ext cx="1119585" cy="1118485"/>
            <a:chOff x="8817838" y="3005368"/>
            <a:chExt cx="1537200" cy="153569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ECEFBEA-3953-6F26-AF35-4C56459941A2}"/>
                </a:ext>
              </a:extLst>
            </p:cNvPr>
            <p:cNvSpPr/>
            <p:nvPr/>
          </p:nvSpPr>
          <p:spPr>
            <a:xfrm>
              <a:off x="8817838" y="3005368"/>
              <a:ext cx="1537200" cy="153569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77DCD9-8DBA-75E2-0186-CE35792991B3}"/>
                </a:ext>
              </a:extLst>
            </p:cNvPr>
            <p:cNvSpPr txBox="1"/>
            <p:nvPr/>
          </p:nvSpPr>
          <p:spPr>
            <a:xfrm>
              <a:off x="8930426" y="3472912"/>
              <a:ext cx="1312022" cy="802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투자 기회</a:t>
              </a:r>
              <a:endParaRPr lang="en-US" altLang="ko-KR" sz="1600" dirty="0">
                <a:latin typeface="SUIT ExtraBold" pitchFamily="2" charset="-127"/>
                <a:ea typeface="SUIT ExtraBold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 ExtraBold" pitchFamily="2" charset="-127"/>
                  <a:ea typeface="SUIT ExtraBold" pitchFamily="2" charset="-127"/>
                </a:rPr>
                <a:t>제공</a:t>
              </a:r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ECE9FA-CFDC-BE7E-7C95-1B96BF4EE467}"/>
              </a:ext>
            </a:extLst>
          </p:cNvPr>
          <p:cNvSpPr txBox="1"/>
          <p:nvPr/>
        </p:nvSpPr>
        <p:spPr>
          <a:xfrm>
            <a:off x="2403441" y="5488630"/>
            <a:ext cx="336219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자금 운용을 할 수 있는</a:t>
            </a:r>
            <a:endParaRPr lang="en-US" altLang="ko-KR" sz="1400" dirty="0">
              <a:latin typeface="SUIT Medium" pitchFamily="2" charset="-127"/>
              <a:ea typeface="SUIT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SUIT Medium" pitchFamily="2" charset="-127"/>
                <a:ea typeface="SUIT Medium" pitchFamily="2" charset="-127"/>
              </a:rPr>
              <a:t>다양한 옵션을 제공합니다</a:t>
            </a:r>
            <a:r>
              <a:rPr lang="en-US" altLang="ko-KR" sz="1400" dirty="0">
                <a:latin typeface="SUIT Medium" pitchFamily="2" charset="-127"/>
                <a:ea typeface="SUIT Medium" pitchFamily="2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B6DFEB-C7C7-7130-6DC9-FB0692FF40B0}"/>
              </a:ext>
            </a:extLst>
          </p:cNvPr>
          <p:cNvGrpSpPr/>
          <p:nvPr/>
        </p:nvGrpSpPr>
        <p:grpSpPr>
          <a:xfrm>
            <a:off x="6181817" y="2456565"/>
            <a:ext cx="5249344" cy="3560785"/>
            <a:chOff x="570159" y="2430954"/>
            <a:chExt cx="3977259" cy="2766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C32A54-06F3-B3F9-2D3A-74C87AD551C8}"/>
                </a:ext>
              </a:extLst>
            </p:cNvPr>
            <p:cNvGrpSpPr/>
            <p:nvPr/>
          </p:nvGrpSpPr>
          <p:grpSpPr>
            <a:xfrm>
              <a:off x="570159" y="2587092"/>
              <a:ext cx="3977259" cy="2497981"/>
              <a:chOff x="6048295" y="2582962"/>
              <a:chExt cx="5075319" cy="3084333"/>
            </a:xfrm>
          </p:grpSpPr>
          <p:sp>
            <p:nvSpPr>
              <p:cNvPr id="11" name="직사각형 19">
                <a:extLst>
                  <a:ext uri="{FF2B5EF4-FFF2-40B4-BE49-F238E27FC236}">
                    <a16:creationId xmlns:a16="http://schemas.microsoft.com/office/drawing/2014/main" id="{C6616E6B-9035-3039-CC0D-DC7B4BF7C4CD}"/>
                  </a:ext>
                </a:extLst>
              </p:cNvPr>
              <p:cNvSpPr/>
              <p:nvPr/>
            </p:nvSpPr>
            <p:spPr>
              <a:xfrm>
                <a:off x="7452979" y="3106376"/>
                <a:ext cx="2521589" cy="1716906"/>
              </a:xfrm>
              <a:custGeom>
                <a:avLst/>
                <a:gdLst>
                  <a:gd name="connsiteX0" fmla="*/ 0 w 2422358"/>
                  <a:gd name="connsiteY0" fmla="*/ 0 h 1740970"/>
                  <a:gd name="connsiteX1" fmla="*/ 2422358 w 2422358"/>
                  <a:gd name="connsiteY1" fmla="*/ 0 h 1740970"/>
                  <a:gd name="connsiteX2" fmla="*/ 2422358 w 2422358"/>
                  <a:gd name="connsiteY2" fmla="*/ 1740970 h 1740970"/>
                  <a:gd name="connsiteX3" fmla="*/ 0 w 2422358"/>
                  <a:gd name="connsiteY3" fmla="*/ 1740970 h 1740970"/>
                  <a:gd name="connsiteX4" fmla="*/ 0 w 2422358"/>
                  <a:gd name="connsiteY4" fmla="*/ 0 h 1740970"/>
                  <a:gd name="connsiteX0" fmla="*/ 112295 w 2422358"/>
                  <a:gd name="connsiteY0" fmla="*/ 673769 h 1740970"/>
                  <a:gd name="connsiteX1" fmla="*/ 2422358 w 2422358"/>
                  <a:gd name="connsiteY1" fmla="*/ 0 h 1740970"/>
                  <a:gd name="connsiteX2" fmla="*/ 2422358 w 2422358"/>
                  <a:gd name="connsiteY2" fmla="*/ 1740970 h 1740970"/>
                  <a:gd name="connsiteX3" fmla="*/ 0 w 2422358"/>
                  <a:gd name="connsiteY3" fmla="*/ 1740970 h 1740970"/>
                  <a:gd name="connsiteX4" fmla="*/ 112295 w 2422358"/>
                  <a:gd name="connsiteY4" fmla="*/ 673769 h 1740970"/>
                  <a:gd name="connsiteX0" fmla="*/ 32085 w 2422358"/>
                  <a:gd name="connsiteY0" fmla="*/ 449179 h 1740970"/>
                  <a:gd name="connsiteX1" fmla="*/ 2422358 w 2422358"/>
                  <a:gd name="connsiteY1" fmla="*/ 0 h 1740970"/>
                  <a:gd name="connsiteX2" fmla="*/ 2422358 w 2422358"/>
                  <a:gd name="connsiteY2" fmla="*/ 1740970 h 1740970"/>
                  <a:gd name="connsiteX3" fmla="*/ 0 w 2422358"/>
                  <a:gd name="connsiteY3" fmla="*/ 1740970 h 1740970"/>
                  <a:gd name="connsiteX4" fmla="*/ 32085 w 2422358"/>
                  <a:gd name="connsiteY4" fmla="*/ 449179 h 1740970"/>
                  <a:gd name="connsiteX0" fmla="*/ 32085 w 2649950"/>
                  <a:gd name="connsiteY0" fmla="*/ 425115 h 1716906"/>
                  <a:gd name="connsiteX1" fmla="*/ 2649950 w 2649950"/>
                  <a:gd name="connsiteY1" fmla="*/ 0 h 1716906"/>
                  <a:gd name="connsiteX2" fmla="*/ 2422358 w 2649950"/>
                  <a:gd name="connsiteY2" fmla="*/ 1716906 h 1716906"/>
                  <a:gd name="connsiteX3" fmla="*/ 0 w 2649950"/>
                  <a:gd name="connsiteY3" fmla="*/ 1716906 h 1716906"/>
                  <a:gd name="connsiteX4" fmla="*/ 32085 w 2649950"/>
                  <a:gd name="connsiteY4" fmla="*/ 425115 h 171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9950" h="1716906">
                    <a:moveTo>
                      <a:pt x="32085" y="425115"/>
                    </a:moveTo>
                    <a:lnTo>
                      <a:pt x="2649950" y="0"/>
                    </a:lnTo>
                    <a:lnTo>
                      <a:pt x="2422358" y="1716906"/>
                    </a:lnTo>
                    <a:lnTo>
                      <a:pt x="0" y="1716906"/>
                    </a:lnTo>
                    <a:lnTo>
                      <a:pt x="32085" y="425115"/>
                    </a:lnTo>
                    <a:close/>
                  </a:path>
                </a:pathLst>
              </a:custGeom>
              <a:solidFill>
                <a:srgbClr val="E1BDF1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23A9AAF-DBED-3501-2FD1-CC23A17D90D7}"/>
                  </a:ext>
                </a:extLst>
              </p:cNvPr>
              <p:cNvSpPr/>
              <p:nvPr/>
            </p:nvSpPr>
            <p:spPr>
              <a:xfrm>
                <a:off x="6919776" y="3474822"/>
                <a:ext cx="1380112" cy="1380112"/>
              </a:xfrm>
              <a:prstGeom prst="ellipse">
                <a:avLst/>
              </a:prstGeom>
              <a:solidFill>
                <a:srgbClr val="AA44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E46B0D4-755D-185F-AB5D-FAB19A497308}"/>
                  </a:ext>
                </a:extLst>
              </p:cNvPr>
              <p:cNvSpPr/>
              <p:nvPr/>
            </p:nvSpPr>
            <p:spPr>
              <a:xfrm>
                <a:off x="9049290" y="3082312"/>
                <a:ext cx="1781330" cy="1781330"/>
              </a:xfrm>
              <a:prstGeom prst="ellipse">
                <a:avLst/>
              </a:prstGeom>
              <a:solidFill>
                <a:srgbClr val="AA44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C8C7BA-63FC-888C-7AA1-FE4B42205AE4}"/>
                  </a:ext>
                </a:extLst>
              </p:cNvPr>
              <p:cNvSpPr txBox="1"/>
              <p:nvPr/>
            </p:nvSpPr>
            <p:spPr>
              <a:xfrm>
                <a:off x="6438701" y="4010988"/>
                <a:ext cx="2342261" cy="323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1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조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844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억원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86B481-66A0-533C-3541-ED7A4B06E68A}"/>
                  </a:ext>
                </a:extLst>
              </p:cNvPr>
              <p:cNvSpPr txBox="1"/>
              <p:nvPr/>
            </p:nvSpPr>
            <p:spPr>
              <a:xfrm>
                <a:off x="8781353" y="3817754"/>
                <a:ext cx="2342261" cy="339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2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조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9525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IT ExtraBold" pitchFamily="2" charset="-127"/>
                    <a:ea typeface="SUIT ExtraBold" pitchFamily="2" charset="-127"/>
                    <a:cs typeface="+mn-cs"/>
                  </a:rPr>
                  <a:t>억원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F93E0E-4816-06A9-D9AF-4DCDA907453D}"/>
                  </a:ext>
                </a:extLst>
              </p:cNvPr>
              <p:cNvSpPr txBox="1"/>
              <p:nvPr/>
            </p:nvSpPr>
            <p:spPr>
              <a:xfrm>
                <a:off x="6048295" y="2582962"/>
                <a:ext cx="3303338" cy="38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금융당국 등록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P2P 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SUIT ExtraBold" pitchFamily="2" charset="-127"/>
                    <a:ea typeface="SUIT ExtraBold" pitchFamily="2" charset="-127"/>
                  </a:rPr>
                  <a:t>대출 현황</a:t>
                </a:r>
                <a:endParaRPr lang="ko-KR" alt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12781A-DC82-C33E-E5EB-798F0F7B1B61}"/>
                  </a:ext>
                </a:extLst>
              </p:cNvPr>
              <p:cNvSpPr txBox="1"/>
              <p:nvPr/>
            </p:nvSpPr>
            <p:spPr>
              <a:xfrm>
                <a:off x="6593586" y="2903708"/>
                <a:ext cx="1422702" cy="32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SUIT SemiBold" pitchFamily="2" charset="-127"/>
                    <a:ea typeface="SUIT SemiBold" pitchFamily="2" charset="-127"/>
                  </a:rPr>
                  <a:t>*</a:t>
                </a:r>
                <a:r>
                  <a:rPr lang="ko-KR" altLang="en-US" sz="1100" dirty="0">
                    <a:latin typeface="SUIT SemiBold" pitchFamily="2" charset="-127"/>
                    <a:ea typeface="SUIT SemiBold" pitchFamily="2" charset="-127"/>
                  </a:rPr>
                  <a:t>누적 </a:t>
                </a:r>
                <a:r>
                  <a:rPr lang="ko-KR" altLang="en-US" sz="1100" dirty="0" err="1">
                    <a:latin typeface="SUIT SemiBold" pitchFamily="2" charset="-127"/>
                    <a:ea typeface="SUIT SemiBold" pitchFamily="2" charset="-127"/>
                  </a:rPr>
                  <a:t>대출액</a:t>
                </a:r>
                <a:endParaRPr lang="ko-KR" altLang="en-US" sz="1100" dirty="0">
                  <a:latin typeface="SUIT SemiBold" pitchFamily="2" charset="-127"/>
                  <a:ea typeface="SUIT SemiBold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0F6136-A308-3DCE-0DD2-B8C1C052417D}"/>
                  </a:ext>
                </a:extLst>
              </p:cNvPr>
              <p:cNvSpPr txBox="1"/>
              <p:nvPr/>
            </p:nvSpPr>
            <p:spPr>
              <a:xfrm>
                <a:off x="8318914" y="3849541"/>
                <a:ext cx="711351" cy="532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SUIT Medium" pitchFamily="2" charset="-127"/>
                    <a:ea typeface="SUIT Medium" pitchFamily="2" charset="-127"/>
                  </a:rPr>
                  <a:t>증가율</a:t>
                </a:r>
                <a:endParaRPr lang="en-US" altLang="ko-KR" sz="1100" dirty="0">
                  <a:latin typeface="SUIT Medium" pitchFamily="2" charset="-127"/>
                  <a:ea typeface="SUIT Medium" pitchFamily="2" charset="-127"/>
                </a:endParaRPr>
              </a:p>
              <a:p>
                <a:pPr algn="ctr"/>
                <a:r>
                  <a:rPr lang="en-US" altLang="ko-KR" sz="1100" dirty="0">
                    <a:latin typeface="SUIT ExtraBold" pitchFamily="2" charset="-127"/>
                    <a:ea typeface="SUIT ExtraBold" pitchFamily="2" charset="-127"/>
                  </a:rPr>
                  <a:t>172%</a:t>
                </a:r>
                <a:endParaRPr lang="ko-KR" altLang="en-US" sz="1100" dirty="0">
                  <a:latin typeface="SUIT ExtraBold" pitchFamily="2" charset="-127"/>
                  <a:ea typeface="SUIT ExtraBold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5AA65-B9EB-FE94-15AF-5CAB99F6DB10}"/>
                  </a:ext>
                </a:extLst>
              </p:cNvPr>
              <p:cNvSpPr txBox="1"/>
              <p:nvPr/>
            </p:nvSpPr>
            <p:spPr>
              <a:xfrm>
                <a:off x="6877185" y="4974262"/>
                <a:ext cx="1422701" cy="32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SUIT SemiBold" pitchFamily="2" charset="-127"/>
                    <a:ea typeface="SUIT SemiBold" pitchFamily="2" charset="-127"/>
                  </a:rPr>
                  <a:t>2021</a:t>
                </a:r>
                <a:r>
                  <a:rPr lang="ko-KR" altLang="en-US" sz="1100" dirty="0">
                    <a:latin typeface="SUIT SemiBold" pitchFamily="2" charset="-127"/>
                    <a:ea typeface="SUIT SemiBold" pitchFamily="2" charset="-127"/>
                  </a:rPr>
                  <a:t>년 </a:t>
                </a:r>
                <a:r>
                  <a:rPr lang="en-US" altLang="ko-KR" sz="1100" dirty="0">
                    <a:latin typeface="SUIT SemiBold" pitchFamily="2" charset="-127"/>
                    <a:ea typeface="SUIT SemiBold" pitchFamily="2" charset="-127"/>
                  </a:rPr>
                  <a:t>8</a:t>
                </a:r>
                <a:r>
                  <a:rPr lang="ko-KR" altLang="en-US" sz="1100" dirty="0">
                    <a:latin typeface="SUIT SemiBold" pitchFamily="2" charset="-127"/>
                    <a:ea typeface="SUIT SemiBold" pitchFamily="2" charset="-127"/>
                  </a:rPr>
                  <a:t>월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1817AC-59E6-7316-017A-8CB3CFB08BC6}"/>
                  </a:ext>
                </a:extLst>
              </p:cNvPr>
              <p:cNvSpPr txBox="1"/>
              <p:nvPr/>
            </p:nvSpPr>
            <p:spPr>
              <a:xfrm>
                <a:off x="9241130" y="4974262"/>
                <a:ext cx="1422701" cy="32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SUIT SemiBold" pitchFamily="2" charset="-127"/>
                    <a:ea typeface="SUIT SemiBold" pitchFamily="2" charset="-127"/>
                  </a:rPr>
                  <a:t>2022</a:t>
                </a:r>
                <a:r>
                  <a:rPr lang="ko-KR" altLang="en-US" sz="1100" dirty="0">
                    <a:latin typeface="SUIT SemiBold" pitchFamily="2" charset="-127"/>
                    <a:ea typeface="SUIT SemiBold" pitchFamily="2" charset="-127"/>
                  </a:rPr>
                  <a:t>년 </a:t>
                </a:r>
                <a:r>
                  <a:rPr lang="en-US" altLang="ko-KR" sz="1100" dirty="0">
                    <a:latin typeface="SUIT SemiBold" pitchFamily="2" charset="-127"/>
                    <a:ea typeface="SUIT SemiBold" pitchFamily="2" charset="-127"/>
                  </a:rPr>
                  <a:t>2</a:t>
                </a:r>
                <a:r>
                  <a:rPr lang="ko-KR" altLang="en-US" sz="1100" dirty="0">
                    <a:latin typeface="SUIT SemiBold" pitchFamily="2" charset="-127"/>
                    <a:ea typeface="SUIT SemiBold" pitchFamily="2" charset="-127"/>
                  </a:rPr>
                  <a:t>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998BC9-05AF-016C-C647-4184B22F8ECE}"/>
                  </a:ext>
                </a:extLst>
              </p:cNvPr>
              <p:cNvSpPr txBox="1"/>
              <p:nvPr/>
            </p:nvSpPr>
            <p:spPr>
              <a:xfrm>
                <a:off x="6593586" y="5363279"/>
                <a:ext cx="4297247" cy="30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UIT SemiBold" pitchFamily="2" charset="-127"/>
                    <a:ea typeface="SUIT SemiBold" pitchFamily="2" charset="-127"/>
                  </a:rPr>
                  <a:t>*자료 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UIT SemiBold" pitchFamily="2" charset="-127"/>
                    <a:ea typeface="SUIT SemiBold" pitchFamily="2" charset="-127"/>
                  </a:rPr>
                  <a:t>: 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UIT SemiBold" pitchFamily="2" charset="-127"/>
                    <a:ea typeface="SUIT SemiBold" pitchFamily="2" charset="-127"/>
                  </a:rPr>
                  <a:t>온라인투자연계금융업 중앙기록관리기관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2876E80-8B61-C3CD-2A06-9F7FD50388C4}"/>
                </a:ext>
              </a:extLst>
            </p:cNvPr>
            <p:cNvSpPr/>
            <p:nvPr/>
          </p:nvSpPr>
          <p:spPr>
            <a:xfrm>
              <a:off x="847073" y="2430954"/>
              <a:ext cx="3671319" cy="27667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C5E05D-4B68-C6F1-A434-9E733185CD42}"/>
              </a:ext>
            </a:extLst>
          </p:cNvPr>
          <p:cNvGrpSpPr/>
          <p:nvPr/>
        </p:nvGrpSpPr>
        <p:grpSpPr>
          <a:xfrm>
            <a:off x="1191077" y="3857623"/>
            <a:ext cx="1119585" cy="1118485"/>
            <a:chOff x="513741" y="3789887"/>
            <a:chExt cx="1119585" cy="111848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908C19E-AA8D-8AB3-0135-FBAC440D2812}"/>
                </a:ext>
              </a:extLst>
            </p:cNvPr>
            <p:cNvSpPr/>
            <p:nvPr/>
          </p:nvSpPr>
          <p:spPr>
            <a:xfrm>
              <a:off x="513741" y="3789887"/>
              <a:ext cx="1119585" cy="111848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D45675-4EE2-3112-A3D5-BBCC6DB1F2A2}"/>
                </a:ext>
              </a:extLst>
            </p:cNvPr>
            <p:cNvSpPr txBox="1"/>
            <p:nvPr/>
          </p:nvSpPr>
          <p:spPr>
            <a:xfrm>
              <a:off x="595742" y="4056742"/>
              <a:ext cx="9555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신용 기준</a:t>
              </a:r>
              <a:endParaRPr lang="en-US" altLang="ko-KR" sz="1600" dirty="0">
                <a:latin typeface="SUIT ExtraBold" pitchFamily="2" charset="-127"/>
                <a:ea typeface="SUIT ExtraBold" pitchFamily="2" charset="-127"/>
              </a:endParaRPr>
            </a:p>
            <a:p>
              <a:pPr algn="ctr"/>
              <a:r>
                <a:rPr lang="ko-KR" altLang="en-US" sz="1600" dirty="0">
                  <a:latin typeface="SUIT ExtraBold" pitchFamily="2" charset="-127"/>
                  <a:ea typeface="SUIT ExtraBold" pitchFamily="2" charset="-127"/>
                </a:rPr>
                <a:t>완화</a:t>
              </a:r>
              <a:endParaRPr lang="en-US" altLang="ko-KR" sz="1600" dirty="0">
                <a:solidFill>
                  <a:schemeClr val="tx1"/>
                </a:solidFill>
                <a:latin typeface="SUIT ExtraBold" pitchFamily="2" charset="-127"/>
                <a:ea typeface="SUIT ExtraBold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460ACEE-2281-D3D8-E860-9B9C453E1F1D}"/>
              </a:ext>
            </a:extLst>
          </p:cNvPr>
          <p:cNvSpPr txBox="1"/>
          <p:nvPr/>
        </p:nvSpPr>
        <p:spPr>
          <a:xfrm>
            <a:off x="11651320" y="6334690"/>
            <a:ext cx="27611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atin typeface="SUIT Medium" pitchFamily="2" charset="-127"/>
                <a:ea typeface="SUIT Medium" pitchFamily="2" charset="-127"/>
              </a:rPr>
              <a:t>9</a:t>
            </a:r>
            <a:endParaRPr lang="ko-KR" altLang="en-US" sz="1000" dirty="0"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4BE53B-964E-1B6F-E143-311E82BE0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" y="6436135"/>
            <a:ext cx="808062" cy="249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C2AD70-7057-2FA4-8454-040359982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9" y="6434204"/>
            <a:ext cx="1217616" cy="2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2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5830</Words>
  <Application>Microsoft Office PowerPoint</Application>
  <PresentationFormat>와이드스크린</PresentationFormat>
  <Paragraphs>934</Paragraphs>
  <Slides>54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9" baseType="lpstr">
      <vt:lpstr>SUIT ExtraBold</vt:lpstr>
      <vt:lpstr>SUIT</vt:lpstr>
      <vt:lpstr>Cambria</vt:lpstr>
      <vt:lpstr>system-ui</vt:lpstr>
      <vt:lpstr>SUIT Heavy</vt:lpstr>
      <vt:lpstr>맑은 고딕</vt:lpstr>
      <vt:lpstr>MapoPeacefull</vt:lpstr>
      <vt:lpstr>SUIT SemiBold</vt:lpstr>
      <vt:lpstr>맑은 고딕</vt:lpstr>
      <vt:lpstr>Arial</vt:lpstr>
      <vt:lpstr>color-emoji</vt:lpstr>
      <vt:lpstr>Helvetica Neue</vt:lpstr>
      <vt:lpstr>SUIT Medium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정혜영</dc:creator>
  <cp:lastModifiedBy>정혜영</cp:lastModifiedBy>
  <cp:revision>74</cp:revision>
  <dcterms:created xsi:type="dcterms:W3CDTF">2024-02-29T06:09:43Z</dcterms:created>
  <dcterms:modified xsi:type="dcterms:W3CDTF">2024-03-19T02:39:16Z</dcterms:modified>
</cp:coreProperties>
</file>